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2.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3.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9.xml" ContentType="application/vnd.openxmlformats-officedocument.presentationml.notesSlid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0.xml" ContentType="application/vnd.openxmlformats-officedocument.presentationml.notesSlid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1.xml" ContentType="application/vnd.openxmlformats-officedocument.presentationml.notesSlid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2.xml" ContentType="application/vnd.openxmlformats-officedocument.presentationml.notesSlid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3.xml" ContentType="application/vnd.openxmlformats-officedocument.presentationml.notesSlide+xml"/>
  <Override PartName="/ppt/charts/chart13.xml" ContentType="application/vnd.openxmlformats-officedocument.drawingml.chart+xml"/>
  <Override PartName="/ppt/charts/style12.xml" ContentType="application/vnd.ms-office.chartstyle+xml"/>
  <Override PartName="/ppt/charts/colors1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709" r:id="rId2"/>
    <p:sldMasterId id="2147483745" r:id="rId3"/>
    <p:sldMasterId id="2147483781" r:id="rId4"/>
  </p:sldMasterIdLst>
  <p:notesMasterIdLst>
    <p:notesMasterId r:id="rId27"/>
  </p:notesMasterIdLst>
  <p:sldIdLst>
    <p:sldId id="335" r:id="rId5"/>
    <p:sldId id="370" r:id="rId6"/>
    <p:sldId id="364" r:id="rId7"/>
    <p:sldId id="437" r:id="rId8"/>
    <p:sldId id="372" r:id="rId9"/>
    <p:sldId id="439" r:id="rId10"/>
    <p:sldId id="440" r:id="rId11"/>
    <p:sldId id="436" r:id="rId12"/>
    <p:sldId id="427" r:id="rId13"/>
    <p:sldId id="295" r:id="rId14"/>
    <p:sldId id="303" r:id="rId15"/>
    <p:sldId id="438" r:id="rId16"/>
    <p:sldId id="369" r:id="rId17"/>
    <p:sldId id="478" r:id="rId18"/>
    <p:sldId id="479" r:id="rId19"/>
    <p:sldId id="472" r:id="rId20"/>
    <p:sldId id="441" r:id="rId21"/>
    <p:sldId id="473" r:id="rId22"/>
    <p:sldId id="474" r:id="rId23"/>
    <p:sldId id="475" r:id="rId24"/>
    <p:sldId id="476" r:id="rId25"/>
    <p:sldId id="477" r:id="rId26"/>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C5B335C-904B-5149-B28D-A128E703EA65}">
          <p14:sldIdLst>
            <p14:sldId id="335"/>
            <p14:sldId id="370"/>
            <p14:sldId id="364"/>
            <p14:sldId id="437"/>
            <p14:sldId id="372"/>
            <p14:sldId id="439"/>
            <p14:sldId id="440"/>
            <p14:sldId id="436"/>
            <p14:sldId id="427"/>
            <p14:sldId id="295"/>
            <p14:sldId id="303"/>
            <p14:sldId id="438"/>
            <p14:sldId id="369"/>
            <p14:sldId id="478"/>
            <p14:sldId id="479"/>
            <p14:sldId id="472"/>
            <p14:sldId id="441"/>
            <p14:sldId id="473"/>
            <p14:sldId id="474"/>
            <p14:sldId id="475"/>
            <p14:sldId id="476"/>
            <p14:sldId id="477"/>
          </p14:sldIdLst>
        </p14:section>
      </p14:sectionLst>
    </p:ex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90B3"/>
    <a:srgbClr val="0D2835"/>
    <a:srgbClr val="9778CA"/>
    <a:srgbClr val="B993F4"/>
    <a:srgbClr val="607085"/>
    <a:srgbClr val="000000"/>
    <a:srgbClr val="141140"/>
    <a:srgbClr val="031973"/>
    <a:srgbClr val="054ADA"/>
    <a:srgbClr val="0530A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362"/>
    <p:restoredTop sz="86617"/>
  </p:normalViewPr>
  <p:slideViewPr>
    <p:cSldViewPr snapToGrid="0" snapToObjects="1" showGuides="1">
      <p:cViewPr varScale="1">
        <p:scale>
          <a:sx n="159" d="100"/>
          <a:sy n="159" d="100"/>
        </p:scale>
        <p:origin x="696" y="176"/>
      </p:cViewPr>
      <p:guideLst>
        <p:guide orient="horz" pos="1620"/>
        <p:guide pos="2880"/>
      </p:guideLst>
    </p:cSldViewPr>
  </p:slideViewPr>
  <p:notesTextViewPr>
    <p:cViewPr>
      <p:scale>
        <a:sx n="125" d="100"/>
        <a:sy n="125"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oleObject" Target="file:////Users/monicanady/Downloads/results%20summary.xlsx" TargetMode="Externa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10.xml"/><Relationship Id="rId1" Type="http://schemas.microsoft.com/office/2011/relationships/chartStyle" Target="style10.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11.xml"/><Relationship Id="rId1" Type="http://schemas.microsoft.com/office/2011/relationships/chartStyle" Target="style11.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12.xml"/><Relationship Id="rId1" Type="http://schemas.microsoft.com/office/2011/relationships/chartStyle" Target="style12.xml"/></Relationships>
</file>

<file path=ppt/charts/_rels/chart2.xml.rels><?xml version="1.0" encoding="UTF-8" standalone="yes"?>
<Relationships xmlns="http://schemas.openxmlformats.org/package/2006/relationships"><Relationship Id="rId3" Type="http://schemas.openxmlformats.org/officeDocument/2006/relationships/oleObject" Target="file:////Users/monicanady/Downloads/results%20summary.xlsx" TargetMode="External"/><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oleObject" Target="file:////Users\wael\Desktop\WORK\MEA\UAE\emirates\poc-classification\presentation\results%20presentation\results%20summary.xlsx" TargetMode="External"/><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oleObject" Target="file:////Users\wael\Desktop\WORK\MEA\UAE\emirates\poc-classification\presentation\results%20presentation\results%20summary.xlsx" TargetMode="External"/><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6.xml"/><Relationship Id="rId1" Type="http://schemas.microsoft.com/office/2011/relationships/chartStyle" Target="style6.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40" b="1" i="0" u="none" strike="noStrike" kern="1200" spc="0" baseline="0">
                <a:solidFill>
                  <a:schemeClr val="tx1">
                    <a:lumMod val="65000"/>
                    <a:lumOff val="35000"/>
                  </a:schemeClr>
                </a:solidFill>
                <a:latin typeface="+mn-lt"/>
                <a:ea typeface="+mn-ea"/>
                <a:cs typeface="+mn-cs"/>
              </a:defRPr>
            </a:pPr>
            <a:r>
              <a:rPr lang="en-US" b="1" dirty="0"/>
              <a:t>Secondary Categories </a:t>
            </a:r>
          </a:p>
        </c:rich>
      </c:tx>
      <c:overlay val="0"/>
      <c:spPr>
        <a:noFill/>
        <a:ln>
          <a:noFill/>
        </a:ln>
        <a:effectLst/>
      </c:spPr>
    </c:title>
    <c:autoTitleDeleted val="0"/>
    <c:plotArea>
      <c:layout/>
      <c:ofPieChart>
        <c:ofPieType val="bar"/>
        <c:varyColors val="1"/>
        <c:ser>
          <c:idx val="1"/>
          <c:order val="0"/>
          <c:tx>
            <c:strRef>
              <c:f>'Data summary'!$B$4</c:f>
              <c:strCache>
                <c:ptCount val="1"/>
                <c:pt idx="0">
                  <c:v>Secondary</c:v>
                </c:pt>
              </c:strCache>
            </c:strRef>
          </c:tx>
          <c:dLbls>
            <c:spPr>
              <a:noFill/>
              <a:ln>
                <a:noFill/>
              </a:ln>
              <a:effectLst/>
            </c:spPr>
            <c:dLblPos val="ctr"/>
            <c:showLegendKey val="0"/>
            <c:showVal val="1"/>
            <c:showCatName val="0"/>
            <c:showSerName val="0"/>
            <c:showPercent val="0"/>
            <c:showBubbleSize val="0"/>
            <c:showLeaderLines val="1"/>
            <c:extLst>
              <c:ext xmlns:c15="http://schemas.microsoft.com/office/drawing/2012/chart" uri="{CE6537A1-D6FC-4f65-9D91-7224C49458BB}"/>
            </c:extLst>
          </c:dLbls>
          <c:cat>
            <c:strRef>
              <c:f>'Data summary'!$C$2:$F$2</c:f>
              <c:strCache>
                <c:ptCount val="4"/>
                <c:pt idx="0">
                  <c:v>Insufficient data</c:v>
                </c:pt>
                <c:pt idx="2">
                  <c:v>Used in Model</c:v>
                </c:pt>
                <c:pt idx="3">
                  <c:v>Not used in model</c:v>
                </c:pt>
              </c:strCache>
            </c:strRef>
          </c:cat>
          <c:val>
            <c:numRef>
              <c:f>'Data summary'!$C$4:$F$4</c:f>
              <c:numCache>
                <c:formatCode>General</c:formatCode>
                <c:ptCount val="4"/>
                <c:pt idx="0">
                  <c:v>54</c:v>
                </c:pt>
                <c:pt idx="2">
                  <c:v>38</c:v>
                </c:pt>
                <c:pt idx="3">
                  <c:v>17</c:v>
                </c:pt>
              </c:numCache>
            </c:numRef>
          </c:val>
          <c:extLst>
            <c:ext xmlns:c16="http://schemas.microsoft.com/office/drawing/2014/chart" uri="{C3380CC4-5D6E-409C-BE32-E72D297353CC}">
              <c16:uniqueId val="{00000000-A5B9-364F-B17E-60B362E6800C}"/>
            </c:ext>
          </c:extLst>
        </c:ser>
        <c:ser>
          <c:idx val="2"/>
          <c:order val="1"/>
          <c:tx>
            <c:strRef>
              <c:f>'Data summary'!$B$3</c:f>
              <c:strCache>
                <c:ptCount val="1"/>
                <c:pt idx="0">
                  <c:v>Primary</c:v>
                </c:pt>
              </c:strCache>
            </c:strRef>
          </c:tx>
          <c:dLbls>
            <c:spPr>
              <a:noFill/>
              <a:ln>
                <a:noFill/>
              </a:ln>
              <a:effectLst/>
            </c:spPr>
            <c:dLblPos val="ctr"/>
            <c:showLegendKey val="0"/>
            <c:showVal val="1"/>
            <c:showCatName val="0"/>
            <c:showSerName val="0"/>
            <c:showPercent val="0"/>
            <c:showBubbleSize val="0"/>
            <c:showLeaderLines val="1"/>
            <c:extLst>
              <c:ext xmlns:c15="http://schemas.microsoft.com/office/drawing/2012/chart" uri="{CE6537A1-D6FC-4f65-9D91-7224C49458BB}"/>
            </c:extLst>
          </c:dLbls>
          <c:cat>
            <c:strRef>
              <c:f>'Data summary'!$C$2:$F$2</c:f>
              <c:strCache>
                <c:ptCount val="4"/>
                <c:pt idx="0">
                  <c:v>Insufficient data</c:v>
                </c:pt>
                <c:pt idx="2">
                  <c:v>Used in Model</c:v>
                </c:pt>
                <c:pt idx="3">
                  <c:v>Not used in model</c:v>
                </c:pt>
              </c:strCache>
            </c:strRef>
          </c:cat>
          <c:val>
            <c:numRef>
              <c:f>'Data summary'!$C$3:$F$3</c:f>
              <c:numCache>
                <c:formatCode>General</c:formatCode>
                <c:ptCount val="4"/>
                <c:pt idx="0">
                  <c:v>2</c:v>
                </c:pt>
                <c:pt idx="2">
                  <c:v>8</c:v>
                </c:pt>
                <c:pt idx="3">
                  <c:v>9</c:v>
                </c:pt>
              </c:numCache>
            </c:numRef>
          </c:val>
          <c:extLst>
            <c:ext xmlns:c16="http://schemas.microsoft.com/office/drawing/2014/chart" uri="{C3380CC4-5D6E-409C-BE32-E72D297353CC}">
              <c16:uniqueId val="{00000001-A5B9-364F-B17E-60B362E6800C}"/>
            </c:ext>
          </c:extLst>
        </c:ser>
        <c:ser>
          <c:idx val="0"/>
          <c:order val="2"/>
          <c:tx>
            <c:strRef>
              <c:f>'Data summary'!$B$3</c:f>
              <c:strCache>
                <c:ptCount val="1"/>
                <c:pt idx="0">
                  <c:v>Primary</c:v>
                </c:pt>
              </c:strCache>
            </c:strRef>
          </c:tx>
          <c:dPt>
            <c:idx val="0"/>
            <c:bubble3D val="0"/>
            <c:spPr>
              <a:solidFill>
                <a:schemeClr val="accent1">
                  <a:shade val="58000"/>
                </a:schemeClr>
              </a:solidFill>
              <a:ln w="19050">
                <a:solidFill>
                  <a:schemeClr val="lt1"/>
                </a:solidFill>
              </a:ln>
              <a:effectLst/>
            </c:spPr>
            <c:extLst>
              <c:ext xmlns:c16="http://schemas.microsoft.com/office/drawing/2014/chart" uri="{C3380CC4-5D6E-409C-BE32-E72D297353CC}">
                <c16:uniqueId val="{00000003-A5B9-364F-B17E-60B362E6800C}"/>
              </c:ext>
            </c:extLst>
          </c:dPt>
          <c:dPt>
            <c:idx val="1"/>
            <c:bubble3D val="0"/>
            <c:spPr>
              <a:solidFill>
                <a:schemeClr val="accent1">
                  <a:shade val="86000"/>
                </a:schemeClr>
              </a:solidFill>
              <a:ln w="19050">
                <a:solidFill>
                  <a:schemeClr val="lt1"/>
                </a:solidFill>
              </a:ln>
              <a:effectLst/>
            </c:spPr>
            <c:extLst>
              <c:ext xmlns:c16="http://schemas.microsoft.com/office/drawing/2014/chart" uri="{C3380CC4-5D6E-409C-BE32-E72D297353CC}">
                <c16:uniqueId val="{00000005-A5B9-364F-B17E-60B362E6800C}"/>
              </c:ext>
            </c:extLst>
          </c:dPt>
          <c:dPt>
            <c:idx val="2"/>
            <c:bubble3D val="0"/>
            <c:spPr>
              <a:solidFill>
                <a:schemeClr val="accent1">
                  <a:tint val="86000"/>
                </a:schemeClr>
              </a:solidFill>
              <a:ln w="19050">
                <a:solidFill>
                  <a:schemeClr val="lt1"/>
                </a:solidFill>
              </a:ln>
              <a:effectLst/>
            </c:spPr>
            <c:extLst>
              <c:ext xmlns:c16="http://schemas.microsoft.com/office/drawing/2014/chart" uri="{C3380CC4-5D6E-409C-BE32-E72D297353CC}">
                <c16:uniqueId val="{00000007-A5B9-364F-B17E-60B362E6800C}"/>
              </c:ext>
            </c:extLst>
          </c:dPt>
          <c:dPt>
            <c:idx val="3"/>
            <c:bubble3D val="0"/>
            <c:spPr>
              <a:solidFill>
                <a:schemeClr val="accent1">
                  <a:tint val="58000"/>
                </a:schemeClr>
              </a:solidFill>
              <a:ln w="19050">
                <a:solidFill>
                  <a:schemeClr val="lt1"/>
                </a:solidFill>
              </a:ln>
              <a:effectLst/>
            </c:spPr>
            <c:extLst>
              <c:ext xmlns:c16="http://schemas.microsoft.com/office/drawing/2014/chart" uri="{C3380CC4-5D6E-409C-BE32-E72D297353CC}">
                <c16:uniqueId val="{00000009-A5B9-364F-B17E-60B362E6800C}"/>
              </c:ext>
            </c:extLst>
          </c:dPt>
          <c:dPt>
            <c:idx val="4"/>
            <c:bubble3D val="0"/>
            <c:spPr>
              <a:solidFill>
                <a:schemeClr val="accent1">
                  <a:tint val="30000"/>
                </a:schemeClr>
              </a:solidFill>
              <a:ln w="19050">
                <a:solidFill>
                  <a:schemeClr val="lt1"/>
                </a:solidFill>
              </a:ln>
              <a:effectLst/>
            </c:spPr>
            <c:extLst>
              <c:ext xmlns:c16="http://schemas.microsoft.com/office/drawing/2014/chart" uri="{C3380CC4-5D6E-409C-BE32-E72D297353CC}">
                <c16:uniqueId val="{0000000B-A5B9-364F-B17E-60B362E6800C}"/>
              </c:ext>
            </c:extLst>
          </c:dPt>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95000"/>
                        <a:lumOff val="5000"/>
                      </a:schemeClr>
                    </a:solidFill>
                    <a:latin typeface="+mn-lt"/>
                    <a:ea typeface="+mn-ea"/>
                    <a:cs typeface="+mn-cs"/>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'Data summary'!$C$2:$F$2</c:f>
              <c:strCache>
                <c:ptCount val="4"/>
                <c:pt idx="0">
                  <c:v>Insufficient data</c:v>
                </c:pt>
                <c:pt idx="2">
                  <c:v>Used in Model</c:v>
                </c:pt>
                <c:pt idx="3">
                  <c:v>Not used in model</c:v>
                </c:pt>
              </c:strCache>
            </c:strRef>
          </c:cat>
          <c:val>
            <c:numRef>
              <c:f>'Data summary'!$C$3:$F$3</c:f>
              <c:numCache>
                <c:formatCode>General</c:formatCode>
                <c:ptCount val="4"/>
                <c:pt idx="0">
                  <c:v>2</c:v>
                </c:pt>
                <c:pt idx="2">
                  <c:v>8</c:v>
                </c:pt>
                <c:pt idx="3">
                  <c:v>9</c:v>
                </c:pt>
              </c:numCache>
            </c:numRef>
          </c:val>
          <c:extLst>
            <c:ext xmlns:c16="http://schemas.microsoft.com/office/drawing/2014/chart" uri="{C3380CC4-5D6E-409C-BE32-E72D297353CC}">
              <c16:uniqueId val="{0000000C-A5B9-364F-B17E-60B362E6800C}"/>
            </c:ext>
          </c:extLst>
        </c:ser>
        <c:dLbls>
          <c:dLblPos val="ctr"/>
          <c:showLegendKey val="0"/>
          <c:showVal val="1"/>
          <c:showCatName val="0"/>
          <c:showSerName val="0"/>
          <c:showPercent val="0"/>
          <c:showBubbleSize val="0"/>
          <c:showLeaderLines val="1"/>
        </c:dLbls>
        <c:gapWidth val="100"/>
        <c:secondPieSize val="75"/>
        <c:serLines>
          <c:spPr>
            <a:ln w="9525" cap="flat" cmpd="sng" algn="ctr">
              <a:solidFill>
                <a:schemeClr val="tx1">
                  <a:lumMod val="35000"/>
                  <a:lumOff val="65000"/>
                </a:schemeClr>
              </a:solidFill>
              <a:round/>
            </a:ln>
            <a:effectLst/>
          </c:spPr>
        </c:serLines>
      </c:ofPieChart>
    </c:plotArea>
    <c:legend>
      <c:legendPos val="b"/>
      <c:legendEntry>
        <c:idx val="1"/>
        <c:delete val="1"/>
      </c:legendEntry>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chart>
  <c:txPr>
    <a:bodyPr/>
    <a:lstStyle/>
    <a:p>
      <a:pPr>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1064-2F4E-9D3F-47B4FC65FD25}"/>
              </c:ext>
            </c:extLst>
          </c:dPt>
          <c:dPt>
            <c:idx val="1"/>
            <c:invertIfNegative val="0"/>
            <c:bubble3D val="0"/>
            <c:extLst>
              <c:ext xmlns:c16="http://schemas.microsoft.com/office/drawing/2014/chart" uri="{C3380CC4-5D6E-409C-BE32-E72D297353CC}">
                <c16:uniqueId val="{00000001-1064-2F4E-9D3F-47B4FC65FD25}"/>
              </c:ext>
            </c:extLst>
          </c:dPt>
          <c:dPt>
            <c:idx val="2"/>
            <c:invertIfNegative val="0"/>
            <c:bubble3D val="0"/>
            <c:extLst>
              <c:ext xmlns:c16="http://schemas.microsoft.com/office/drawing/2014/chart" uri="{C3380CC4-5D6E-409C-BE32-E72D297353CC}">
                <c16:uniqueId val="{00000002-1064-2F4E-9D3F-47B4FC65FD25}"/>
              </c:ext>
            </c:extLst>
          </c:dPt>
          <c:dPt>
            <c:idx val="3"/>
            <c:invertIfNegative val="0"/>
            <c:bubble3D val="0"/>
            <c:extLst>
              <c:ext xmlns:c16="http://schemas.microsoft.com/office/drawing/2014/chart" uri="{C3380CC4-5D6E-409C-BE32-E72D297353CC}">
                <c16:uniqueId val="{00000003-1064-2F4E-9D3F-47B4FC65FD25}"/>
              </c:ext>
            </c:extLst>
          </c:dPt>
          <c:dPt>
            <c:idx val="4"/>
            <c:invertIfNegative val="0"/>
            <c:bubble3D val="0"/>
            <c:extLst>
              <c:ext xmlns:c16="http://schemas.microsoft.com/office/drawing/2014/chart" uri="{C3380CC4-5D6E-409C-BE32-E72D297353CC}">
                <c16:uniqueId val="{00000004-1064-2F4E-9D3F-47B4FC65FD2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Compliments</c:v>
                </c:pt>
                <c:pt idx="1">
                  <c:v>Hotel Feedback</c:v>
                </c:pt>
                <c:pt idx="2">
                  <c:v>Image </c:v>
                </c:pt>
                <c:pt idx="3">
                  <c:v>Payroll adjustments</c:v>
                </c:pt>
                <c:pt idx="4">
                  <c:v>VCM </c:v>
                </c:pt>
                <c:pt idx="5">
                  <c:v>Complaints</c:v>
                </c:pt>
                <c:pt idx="6">
                  <c:v>Dubai</c:v>
                </c:pt>
                <c:pt idx="7">
                  <c:v>Outstation</c:v>
                </c:pt>
                <c:pt idx="8">
                  <c:v>Passenger</c:v>
                </c:pt>
                <c:pt idx="9">
                  <c:v>EMK/FAK/SEMK/UPK</c:v>
                </c:pt>
                <c:pt idx="10">
                  <c:v>Crew</c:v>
                </c:pt>
                <c:pt idx="11">
                  <c:v>YC Prod / Service</c:v>
                </c:pt>
                <c:pt idx="12">
                  <c:v>JC Prod / Service</c:v>
                </c:pt>
                <c:pt idx="13">
                  <c:v>FC Prod / Service</c:v>
                </c:pt>
                <c:pt idx="14">
                  <c:v>Ground to Pur Msgs</c:v>
                </c:pt>
                <c:pt idx="15">
                  <c:v>Duty Free Items</c:v>
                </c:pt>
                <c:pt idx="16">
                  <c:v>Equipment</c:v>
                </c:pt>
                <c:pt idx="17">
                  <c:v>Seals</c:v>
                </c:pt>
              </c:strCache>
            </c:strRef>
          </c:cat>
          <c:val>
            <c:numRef>
              <c:f>Sheet1!$B$2:$B$19</c:f>
              <c:numCache>
                <c:formatCode>General</c:formatCode>
                <c:ptCount val="18"/>
                <c:pt idx="0">
                  <c:v>6197</c:v>
                </c:pt>
                <c:pt idx="1">
                  <c:v>445</c:v>
                </c:pt>
                <c:pt idx="2">
                  <c:v>806</c:v>
                </c:pt>
                <c:pt idx="3">
                  <c:v>878</c:v>
                </c:pt>
                <c:pt idx="4">
                  <c:v>287</c:v>
                </c:pt>
                <c:pt idx="5">
                  <c:v>1140</c:v>
                </c:pt>
                <c:pt idx="6">
                  <c:v>4144</c:v>
                </c:pt>
                <c:pt idx="7">
                  <c:v>3398</c:v>
                </c:pt>
                <c:pt idx="8">
                  <c:v>5512</c:v>
                </c:pt>
                <c:pt idx="9">
                  <c:v>248</c:v>
                </c:pt>
                <c:pt idx="10">
                  <c:v>937</c:v>
                </c:pt>
                <c:pt idx="11">
                  <c:v>2665</c:v>
                </c:pt>
                <c:pt idx="12">
                  <c:v>2681</c:v>
                </c:pt>
                <c:pt idx="13">
                  <c:v>448</c:v>
                </c:pt>
                <c:pt idx="14">
                  <c:v>295</c:v>
                </c:pt>
                <c:pt idx="15">
                  <c:v>2028</c:v>
                </c:pt>
                <c:pt idx="16">
                  <c:v>954</c:v>
                </c:pt>
                <c:pt idx="17">
                  <c:v>638</c:v>
                </c:pt>
              </c:numCache>
            </c:numRef>
          </c:val>
          <c:extLst>
            <c:ext xmlns:c16="http://schemas.microsoft.com/office/drawing/2014/chart" uri="{C3380CC4-5D6E-409C-BE32-E72D297353CC}">
              <c16:uniqueId val="{00000005-1064-2F4E-9D3F-47B4FC65FD25}"/>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C278-8745-8D6B-0A477E6C9CB1}"/>
              </c:ext>
            </c:extLst>
          </c:dPt>
          <c:dPt>
            <c:idx val="1"/>
            <c:invertIfNegative val="0"/>
            <c:bubble3D val="0"/>
            <c:extLst>
              <c:ext xmlns:c16="http://schemas.microsoft.com/office/drawing/2014/chart" uri="{C3380CC4-5D6E-409C-BE32-E72D297353CC}">
                <c16:uniqueId val="{00000001-C278-8745-8D6B-0A477E6C9CB1}"/>
              </c:ext>
            </c:extLst>
          </c:dPt>
          <c:dPt>
            <c:idx val="2"/>
            <c:invertIfNegative val="0"/>
            <c:bubble3D val="0"/>
            <c:extLst>
              <c:ext xmlns:c16="http://schemas.microsoft.com/office/drawing/2014/chart" uri="{C3380CC4-5D6E-409C-BE32-E72D297353CC}">
                <c16:uniqueId val="{00000002-C278-8745-8D6B-0A477E6C9CB1}"/>
              </c:ext>
            </c:extLst>
          </c:dPt>
          <c:dPt>
            <c:idx val="3"/>
            <c:invertIfNegative val="0"/>
            <c:bubble3D val="0"/>
            <c:extLst>
              <c:ext xmlns:c16="http://schemas.microsoft.com/office/drawing/2014/chart" uri="{C3380CC4-5D6E-409C-BE32-E72D297353CC}">
                <c16:uniqueId val="{00000003-C278-8745-8D6B-0A477E6C9CB1}"/>
              </c:ext>
            </c:extLst>
          </c:dPt>
          <c:dPt>
            <c:idx val="4"/>
            <c:invertIfNegative val="0"/>
            <c:bubble3D val="0"/>
            <c:extLst>
              <c:ext xmlns:c16="http://schemas.microsoft.com/office/drawing/2014/chart" uri="{C3380CC4-5D6E-409C-BE32-E72D297353CC}">
                <c16:uniqueId val="{00000004-C278-8745-8D6B-0A477E6C9CB1}"/>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DF Done Nil Sales</c:v>
                </c:pt>
                <c:pt idx="1">
                  <c:v>Duty Free Targets</c:v>
                </c:pt>
                <c:pt idx="2">
                  <c:v>DF not done</c:v>
                </c:pt>
                <c:pt idx="3">
                  <c:v>Security Search</c:v>
                </c:pt>
                <c:pt idx="4">
                  <c:v>Disruptive/ Non</c:v>
                </c:pt>
                <c:pt idx="5">
                  <c:v>Disruptive/ Alcohol</c:v>
                </c:pt>
                <c:pt idx="6">
                  <c:v>General</c:v>
                </c:pt>
                <c:pt idx="7">
                  <c:v>Precious Cargo</c:v>
                </c:pt>
                <c:pt idx="8">
                  <c:v>Suspicious Behaviour</c:v>
                </c:pt>
                <c:pt idx="9">
                  <c:v>Passenger Behaviour</c:v>
                </c:pt>
                <c:pt idx="10">
                  <c:v>Crew Procedures</c:v>
                </c:pt>
                <c:pt idx="11">
                  <c:v>Smoking </c:v>
                </c:pt>
                <c:pt idx="12">
                  <c:v>Smoke Detectors</c:v>
                </c:pt>
                <c:pt idx="13">
                  <c:v>Cabin Management</c:v>
                </c:pt>
                <c:pt idx="14">
                  <c:v>Technical</c:v>
                </c:pt>
                <c:pt idx="15">
                  <c:v>Ground Operations</c:v>
                </c:pt>
                <c:pt idx="16">
                  <c:v>Transactions</c:v>
                </c:pt>
                <c:pt idx="17">
                  <c:v>IO customers</c:v>
                </c:pt>
                <c:pt idx="18">
                  <c:v>Product Feedback</c:v>
                </c:pt>
                <c:pt idx="19">
                  <c:v>DF Done Nil Sales</c:v>
                </c:pt>
                <c:pt idx="20">
                  <c:v>Duty Free Targets</c:v>
                </c:pt>
              </c:strCache>
            </c:strRef>
          </c:cat>
          <c:val>
            <c:numRef>
              <c:f>Sheet1!$B$2:$B$22</c:f>
              <c:numCache>
                <c:formatCode>General</c:formatCode>
                <c:ptCount val="21"/>
                <c:pt idx="0">
                  <c:v>202</c:v>
                </c:pt>
                <c:pt idx="1">
                  <c:v>123</c:v>
                </c:pt>
                <c:pt idx="2">
                  <c:v>180</c:v>
                </c:pt>
                <c:pt idx="3">
                  <c:v>666</c:v>
                </c:pt>
                <c:pt idx="4">
                  <c:v>634</c:v>
                </c:pt>
                <c:pt idx="5">
                  <c:v>779</c:v>
                </c:pt>
                <c:pt idx="6">
                  <c:v>878</c:v>
                </c:pt>
                <c:pt idx="7">
                  <c:v>184</c:v>
                </c:pt>
                <c:pt idx="8">
                  <c:v>136</c:v>
                </c:pt>
                <c:pt idx="9">
                  <c:v>1735</c:v>
                </c:pt>
                <c:pt idx="10">
                  <c:v>607</c:v>
                </c:pt>
                <c:pt idx="11">
                  <c:v>228</c:v>
                </c:pt>
                <c:pt idx="12">
                  <c:v>138</c:v>
                </c:pt>
                <c:pt idx="13">
                  <c:v>202</c:v>
                </c:pt>
                <c:pt idx="14">
                  <c:v>151</c:v>
                </c:pt>
                <c:pt idx="15">
                  <c:v>108</c:v>
                </c:pt>
                <c:pt idx="16">
                  <c:v>738</c:v>
                </c:pt>
                <c:pt idx="17">
                  <c:v>476</c:v>
                </c:pt>
                <c:pt idx="18">
                  <c:v>907</c:v>
                </c:pt>
                <c:pt idx="19">
                  <c:v>202</c:v>
                </c:pt>
                <c:pt idx="20">
                  <c:v>123</c:v>
                </c:pt>
              </c:numCache>
            </c:numRef>
          </c:val>
          <c:extLst>
            <c:ext xmlns:c16="http://schemas.microsoft.com/office/drawing/2014/chart" uri="{C3380CC4-5D6E-409C-BE32-E72D297353CC}">
              <c16:uniqueId val="{00000005-C278-8745-8D6B-0A477E6C9CB1}"/>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F212-0D4F-B44D-5E628B07E1B1}"/>
              </c:ext>
            </c:extLst>
          </c:dPt>
          <c:dPt>
            <c:idx val="1"/>
            <c:invertIfNegative val="0"/>
            <c:bubble3D val="0"/>
            <c:extLst>
              <c:ext xmlns:c16="http://schemas.microsoft.com/office/drawing/2014/chart" uri="{C3380CC4-5D6E-409C-BE32-E72D297353CC}">
                <c16:uniqueId val="{00000001-F212-0D4F-B44D-5E628B07E1B1}"/>
              </c:ext>
            </c:extLst>
          </c:dPt>
          <c:dPt>
            <c:idx val="2"/>
            <c:invertIfNegative val="0"/>
            <c:bubble3D val="0"/>
            <c:extLst>
              <c:ext xmlns:c16="http://schemas.microsoft.com/office/drawing/2014/chart" uri="{C3380CC4-5D6E-409C-BE32-E72D297353CC}">
                <c16:uniqueId val="{00000002-F212-0D4F-B44D-5E628B07E1B1}"/>
              </c:ext>
            </c:extLst>
          </c:dPt>
          <c:dPt>
            <c:idx val="3"/>
            <c:invertIfNegative val="0"/>
            <c:bubble3D val="0"/>
            <c:extLst>
              <c:ext xmlns:c16="http://schemas.microsoft.com/office/drawing/2014/chart" uri="{C3380CC4-5D6E-409C-BE32-E72D297353CC}">
                <c16:uniqueId val="{00000003-F212-0D4F-B44D-5E628B07E1B1}"/>
              </c:ext>
            </c:extLst>
          </c:dPt>
          <c:dPt>
            <c:idx val="4"/>
            <c:invertIfNegative val="0"/>
            <c:bubble3D val="0"/>
            <c:extLst>
              <c:ext xmlns:c16="http://schemas.microsoft.com/office/drawing/2014/chart" uri="{C3380CC4-5D6E-409C-BE32-E72D297353CC}">
                <c16:uniqueId val="{00000004-F212-0D4F-B44D-5E628B07E1B1}"/>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Cabin Crew</c:v>
                </c:pt>
                <c:pt idx="1">
                  <c:v>Airport</c:v>
                </c:pt>
                <c:pt idx="2">
                  <c:v>Medical</c:v>
                </c:pt>
                <c:pt idx="3">
                  <c:v>Product Development</c:v>
                </c:pt>
                <c:pt idx="4">
                  <c:v>Duty Free</c:v>
                </c:pt>
                <c:pt idx="5">
                  <c:v>Security</c:v>
                </c:pt>
                <c:pt idx="6">
                  <c:v>Safetly </c:v>
                </c:pt>
                <c:pt idx="7">
                  <c:v>Emirates Skywards</c:v>
                </c:pt>
              </c:strCache>
            </c:strRef>
          </c:cat>
          <c:val>
            <c:numRef>
              <c:f>Sheet1!$B$2:$B$9</c:f>
              <c:numCache>
                <c:formatCode>General</c:formatCode>
                <c:ptCount val="8"/>
                <c:pt idx="0">
                  <c:v>9800</c:v>
                </c:pt>
                <c:pt idx="1">
                  <c:v>7542</c:v>
                </c:pt>
                <c:pt idx="2">
                  <c:v>6827</c:v>
                </c:pt>
                <c:pt idx="3">
                  <c:v>6284</c:v>
                </c:pt>
                <c:pt idx="4">
                  <c:v>4307</c:v>
                </c:pt>
                <c:pt idx="5">
                  <c:v>3708</c:v>
                </c:pt>
                <c:pt idx="6">
                  <c:v>3543</c:v>
                </c:pt>
                <c:pt idx="7">
                  <c:v>2121</c:v>
                </c:pt>
              </c:numCache>
            </c:numRef>
          </c:val>
          <c:extLst>
            <c:ext xmlns:c16="http://schemas.microsoft.com/office/drawing/2014/chart" uri="{C3380CC4-5D6E-409C-BE32-E72D297353CC}">
              <c16:uniqueId val="{00000005-F212-0D4F-B44D-5E628B07E1B1}"/>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F212-0D4F-B44D-5E628B07E1B1}"/>
              </c:ext>
            </c:extLst>
          </c:dPt>
          <c:dPt>
            <c:idx val="1"/>
            <c:invertIfNegative val="0"/>
            <c:bubble3D val="0"/>
            <c:extLst>
              <c:ext xmlns:c16="http://schemas.microsoft.com/office/drawing/2014/chart" uri="{C3380CC4-5D6E-409C-BE32-E72D297353CC}">
                <c16:uniqueId val="{00000001-F212-0D4F-B44D-5E628B07E1B1}"/>
              </c:ext>
            </c:extLst>
          </c:dPt>
          <c:dPt>
            <c:idx val="2"/>
            <c:invertIfNegative val="0"/>
            <c:bubble3D val="0"/>
            <c:extLst>
              <c:ext xmlns:c16="http://schemas.microsoft.com/office/drawing/2014/chart" uri="{C3380CC4-5D6E-409C-BE32-E72D297353CC}">
                <c16:uniqueId val="{00000002-F212-0D4F-B44D-5E628B07E1B1}"/>
              </c:ext>
            </c:extLst>
          </c:dPt>
          <c:dPt>
            <c:idx val="3"/>
            <c:invertIfNegative val="0"/>
            <c:bubble3D val="0"/>
            <c:extLst>
              <c:ext xmlns:c16="http://schemas.microsoft.com/office/drawing/2014/chart" uri="{C3380CC4-5D6E-409C-BE32-E72D297353CC}">
                <c16:uniqueId val="{00000003-F212-0D4F-B44D-5E628B07E1B1}"/>
              </c:ext>
            </c:extLst>
          </c:dPt>
          <c:dPt>
            <c:idx val="4"/>
            <c:invertIfNegative val="0"/>
            <c:bubble3D val="0"/>
            <c:extLst>
              <c:ext xmlns:c16="http://schemas.microsoft.com/office/drawing/2014/chart" uri="{C3380CC4-5D6E-409C-BE32-E72D297353CC}">
                <c16:uniqueId val="{00000004-F212-0D4F-B44D-5E628B07E1B1}"/>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Dubai</c:v>
                </c:pt>
                <c:pt idx="1">
                  <c:v>Passenger Behaviour</c:v>
                </c:pt>
                <c:pt idx="2">
                  <c:v>Product Feedback</c:v>
                </c:pt>
                <c:pt idx="3">
                  <c:v>Ground to Pur Msgs</c:v>
                </c:pt>
                <c:pt idx="4">
                  <c:v>Complaints</c:v>
                </c:pt>
                <c:pt idx="5">
                  <c:v>Compliments</c:v>
                </c:pt>
                <c:pt idx="6">
                  <c:v>Outstation</c:v>
                </c:pt>
              </c:strCache>
            </c:strRef>
          </c:cat>
          <c:val>
            <c:numRef>
              <c:f>Sheet1!$B$2:$B$8</c:f>
              <c:numCache>
                <c:formatCode>General</c:formatCode>
                <c:ptCount val="7"/>
                <c:pt idx="0">
                  <c:v>4144</c:v>
                </c:pt>
                <c:pt idx="1">
                  <c:v>1735</c:v>
                </c:pt>
                <c:pt idx="2">
                  <c:v>907</c:v>
                </c:pt>
                <c:pt idx="3">
                  <c:v>295</c:v>
                </c:pt>
                <c:pt idx="4">
                  <c:v>1140</c:v>
                </c:pt>
                <c:pt idx="5">
                  <c:v>6197</c:v>
                </c:pt>
                <c:pt idx="6">
                  <c:v>3398</c:v>
                </c:pt>
              </c:numCache>
            </c:numRef>
          </c:val>
          <c:extLst>
            <c:ext xmlns:c16="http://schemas.microsoft.com/office/drawing/2014/chart" uri="{C3380CC4-5D6E-409C-BE32-E72D297353CC}">
              <c16:uniqueId val="{00000005-F212-0D4F-B44D-5E628B07E1B1}"/>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40" b="1" i="0" u="none" strike="noStrike" kern="1200" spc="0" baseline="0">
                <a:solidFill>
                  <a:schemeClr val="tx1">
                    <a:lumMod val="65000"/>
                    <a:lumOff val="35000"/>
                  </a:schemeClr>
                </a:solidFill>
                <a:latin typeface="+mn-lt"/>
                <a:ea typeface="+mn-ea"/>
                <a:cs typeface="+mn-cs"/>
              </a:defRPr>
            </a:pPr>
            <a:r>
              <a:rPr lang="en-US" b="1"/>
              <a:t>Primary Categories </a:t>
            </a:r>
          </a:p>
        </c:rich>
      </c:tx>
      <c:overlay val="0"/>
      <c:spPr>
        <a:noFill/>
        <a:ln>
          <a:noFill/>
        </a:ln>
        <a:effectLst/>
      </c:spPr>
      <c:txPr>
        <a:bodyPr rot="0" spcFirstLastPara="1" vertOverflow="ellipsis" vert="horz" wrap="square" anchor="ctr" anchorCtr="1"/>
        <a:lstStyle/>
        <a:p>
          <a:pPr>
            <a:defRPr sz="144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ofPieChart>
        <c:ofPieType val="bar"/>
        <c:varyColors val="1"/>
        <c:ser>
          <c:idx val="0"/>
          <c:order val="0"/>
          <c:tx>
            <c:strRef>
              <c:f>'Data summary'!$B$3</c:f>
              <c:strCache>
                <c:ptCount val="1"/>
                <c:pt idx="0">
                  <c:v>Primary</c:v>
                </c:pt>
              </c:strCache>
            </c:strRef>
          </c:tx>
          <c:dPt>
            <c:idx val="0"/>
            <c:bubble3D val="0"/>
            <c:spPr>
              <a:solidFill>
                <a:schemeClr val="accent1">
                  <a:shade val="58000"/>
                </a:schemeClr>
              </a:solidFill>
              <a:ln w="19050">
                <a:solidFill>
                  <a:schemeClr val="lt1"/>
                </a:solidFill>
              </a:ln>
              <a:effectLst/>
            </c:spPr>
            <c:extLst>
              <c:ext xmlns:c16="http://schemas.microsoft.com/office/drawing/2014/chart" uri="{C3380CC4-5D6E-409C-BE32-E72D297353CC}">
                <c16:uniqueId val="{00000001-B3A5-BD46-919A-0431DE465704}"/>
              </c:ext>
            </c:extLst>
          </c:dPt>
          <c:dPt>
            <c:idx val="1"/>
            <c:bubble3D val="0"/>
            <c:spPr>
              <a:solidFill>
                <a:schemeClr val="accent1">
                  <a:shade val="86000"/>
                </a:schemeClr>
              </a:solidFill>
              <a:ln w="19050">
                <a:solidFill>
                  <a:schemeClr val="lt1"/>
                </a:solidFill>
              </a:ln>
              <a:effectLst/>
            </c:spPr>
            <c:extLst>
              <c:ext xmlns:c16="http://schemas.microsoft.com/office/drawing/2014/chart" uri="{C3380CC4-5D6E-409C-BE32-E72D297353CC}">
                <c16:uniqueId val="{00000003-B3A5-BD46-919A-0431DE465704}"/>
              </c:ext>
            </c:extLst>
          </c:dPt>
          <c:dPt>
            <c:idx val="2"/>
            <c:bubble3D val="0"/>
            <c:spPr>
              <a:solidFill>
                <a:schemeClr val="accent1">
                  <a:tint val="86000"/>
                </a:schemeClr>
              </a:solidFill>
              <a:ln w="19050">
                <a:solidFill>
                  <a:schemeClr val="lt1"/>
                </a:solidFill>
              </a:ln>
              <a:effectLst/>
            </c:spPr>
            <c:extLst>
              <c:ext xmlns:c16="http://schemas.microsoft.com/office/drawing/2014/chart" uri="{C3380CC4-5D6E-409C-BE32-E72D297353CC}">
                <c16:uniqueId val="{00000005-B3A5-BD46-919A-0431DE465704}"/>
              </c:ext>
            </c:extLst>
          </c:dPt>
          <c:dPt>
            <c:idx val="3"/>
            <c:bubble3D val="0"/>
            <c:spPr>
              <a:solidFill>
                <a:schemeClr val="accent1">
                  <a:tint val="58000"/>
                </a:schemeClr>
              </a:solidFill>
              <a:ln w="19050">
                <a:solidFill>
                  <a:schemeClr val="lt1"/>
                </a:solidFill>
              </a:ln>
              <a:effectLst/>
            </c:spPr>
            <c:extLst>
              <c:ext xmlns:c16="http://schemas.microsoft.com/office/drawing/2014/chart" uri="{C3380CC4-5D6E-409C-BE32-E72D297353CC}">
                <c16:uniqueId val="{00000007-B3A5-BD46-919A-0431DE465704}"/>
              </c:ext>
            </c:extLst>
          </c:dPt>
          <c:dPt>
            <c:idx val="4"/>
            <c:bubble3D val="0"/>
            <c:spPr>
              <a:solidFill>
                <a:schemeClr val="accent1">
                  <a:tint val="30000"/>
                </a:schemeClr>
              </a:solidFill>
              <a:ln w="19050">
                <a:solidFill>
                  <a:schemeClr val="lt1"/>
                </a:solidFill>
              </a:ln>
              <a:effectLst/>
            </c:spPr>
            <c:extLst>
              <c:ext xmlns:c16="http://schemas.microsoft.com/office/drawing/2014/chart" uri="{C3380CC4-5D6E-409C-BE32-E72D297353CC}">
                <c16:uniqueId val="{00000009-B3A5-BD46-919A-0431DE465704}"/>
              </c:ext>
            </c:extLst>
          </c:dPt>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95000"/>
                        <a:lumOff val="5000"/>
                      </a:schemeClr>
                    </a:solidFill>
                    <a:latin typeface="+mn-lt"/>
                    <a:ea typeface="+mn-ea"/>
                    <a:cs typeface="+mn-cs"/>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'Data summary'!$C$2:$F$2</c:f>
              <c:strCache>
                <c:ptCount val="4"/>
                <c:pt idx="0">
                  <c:v>Insufficient data</c:v>
                </c:pt>
                <c:pt idx="2">
                  <c:v>Used in Model</c:v>
                </c:pt>
                <c:pt idx="3">
                  <c:v>Not used in model</c:v>
                </c:pt>
              </c:strCache>
            </c:strRef>
          </c:cat>
          <c:val>
            <c:numRef>
              <c:f>'Data summary'!$C$3:$F$3</c:f>
              <c:numCache>
                <c:formatCode>General</c:formatCode>
                <c:ptCount val="4"/>
                <c:pt idx="0">
                  <c:v>2</c:v>
                </c:pt>
                <c:pt idx="2">
                  <c:v>8</c:v>
                </c:pt>
                <c:pt idx="3">
                  <c:v>9</c:v>
                </c:pt>
              </c:numCache>
            </c:numRef>
          </c:val>
          <c:extLst>
            <c:ext xmlns:c16="http://schemas.microsoft.com/office/drawing/2014/chart" uri="{C3380CC4-5D6E-409C-BE32-E72D297353CC}">
              <c16:uniqueId val="{0000000A-B3A5-BD46-919A-0431DE465704}"/>
            </c:ext>
          </c:extLst>
        </c:ser>
        <c:dLbls>
          <c:dLblPos val="ctr"/>
          <c:showLegendKey val="0"/>
          <c:showVal val="1"/>
          <c:showCatName val="0"/>
          <c:showSerName val="0"/>
          <c:showPercent val="0"/>
          <c:showBubbleSize val="0"/>
          <c:showLeaderLines val="1"/>
        </c:dLbls>
        <c:gapWidth val="100"/>
        <c:secondPieSize val="75"/>
        <c:serLines>
          <c:spPr>
            <a:ln w="9525" cap="flat" cmpd="sng" algn="ctr">
              <a:solidFill>
                <a:schemeClr val="tx1">
                  <a:lumMod val="35000"/>
                  <a:lumOff val="65000"/>
                </a:schemeClr>
              </a:solidFill>
              <a:round/>
            </a:ln>
            <a:effectLst/>
          </c:spPr>
        </c:serLines>
      </c:ofPieChart>
      <c:spPr>
        <a:noFill/>
        <a:ln>
          <a:noFill/>
        </a:ln>
        <a:effectLst/>
      </c:spPr>
    </c:plotArea>
    <c:legend>
      <c:legendPos val="b"/>
      <c:legendEntry>
        <c:idx val="1"/>
        <c:delete val="1"/>
      </c:legendEntry>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US" dirty="0">
                <a:solidFill>
                  <a:schemeClr val="tx2">
                    <a:lumMod val="50000"/>
                  </a:schemeClr>
                </a:solidFill>
              </a:rPr>
              <a:t>Secondary</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ser>
          <c:idx val="1"/>
          <c:order val="0"/>
          <c:tx>
            <c:strRef>
              <c:f>'Results Summary'!$B$5</c:f>
              <c:strCache>
                <c:ptCount val="1"/>
                <c:pt idx="0">
                  <c:v>Secondary</c:v>
                </c:pt>
              </c:strCache>
            </c:strRef>
          </c:tx>
          <c:dPt>
            <c:idx val="0"/>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1-D273-2F47-8FDC-1DE4B016632C}"/>
              </c:ext>
            </c:extLst>
          </c:dPt>
          <c:dPt>
            <c:idx val="1"/>
            <c:bubble3D val="0"/>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3-D273-2F47-8FDC-1DE4B016632C}"/>
              </c:ext>
            </c:extLst>
          </c:dPt>
          <c:dLbls>
            <c:dLbl>
              <c:idx val="0"/>
              <c:layout>
                <c:manualLayout>
                  <c:x val="0.2278792856429859"/>
                  <c:y val="-0.1578102216389618"/>
                </c:manualLayout>
              </c:layout>
              <c:tx>
                <c:rich>
                  <a:bodyPr/>
                  <a:lstStyle/>
                  <a:p>
                    <a:fld id="{5271674E-82CA-A644-911B-01940395AC7A}" type="CATEGORYNAME">
                      <a:rPr lang="en-US"/>
                      <a:pPr/>
                      <a:t>[CATEGORY NAME]</a:t>
                    </a:fld>
                    <a:r>
                      <a:rPr lang="en-US" baseline="0" dirty="0"/>
                      <a:t>
84 reports</a:t>
                    </a: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273-2F47-8FDC-1DE4B016632C}"/>
                </c:ext>
              </c:extLst>
            </c:dLbl>
            <c:dLbl>
              <c:idx val="1"/>
              <c:tx>
                <c:rich>
                  <a:bodyPr/>
                  <a:lstStyle/>
                  <a:p>
                    <a:fld id="{4AD59DAA-C53C-904A-AF1A-E2522552492F}" type="CATEGORYNAME">
                      <a:rPr lang="en-US"/>
                      <a:pPr/>
                      <a:t>[CATEGORY NAME]</a:t>
                    </a:fld>
                    <a:r>
                      <a:rPr lang="en-US" baseline="0" dirty="0"/>
                      <a:t>
16 reports</a:t>
                    </a: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D273-2F47-8FDC-1DE4B016632C}"/>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'Results Summary'!$C$3:$D$3</c:f>
              <c:strCache>
                <c:ptCount val="2"/>
                <c:pt idx="0">
                  <c:v>Primary identified</c:v>
                </c:pt>
                <c:pt idx="1">
                  <c:v>Manual review required </c:v>
                </c:pt>
              </c:strCache>
            </c:strRef>
          </c:cat>
          <c:val>
            <c:numRef>
              <c:f>'Results Summary'!$C$5:$D$5</c:f>
              <c:numCache>
                <c:formatCode>General</c:formatCode>
                <c:ptCount val="2"/>
                <c:pt idx="0">
                  <c:v>84</c:v>
                </c:pt>
                <c:pt idx="1">
                  <c:v>16</c:v>
                </c:pt>
              </c:numCache>
            </c:numRef>
          </c:val>
          <c:extLst>
            <c:ext xmlns:c16="http://schemas.microsoft.com/office/drawing/2014/chart" uri="{C3380CC4-5D6E-409C-BE32-E72D297353CC}">
              <c16:uniqueId val="{00000004-D273-2F47-8FDC-1DE4B016632C}"/>
            </c:ext>
          </c:extLst>
        </c:ser>
        <c:ser>
          <c:idx val="0"/>
          <c:order val="1"/>
          <c:tx>
            <c:strRef>
              <c:f>'Results Summary'!$B$4</c:f>
              <c:strCache>
                <c:ptCount val="1"/>
                <c:pt idx="0">
                  <c:v>Primary</c:v>
                </c:pt>
              </c:strCache>
            </c:strRef>
          </c:tx>
          <c:dPt>
            <c:idx val="0"/>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6-D273-2F47-8FDC-1DE4B016632C}"/>
              </c:ext>
            </c:extLst>
          </c:dPt>
          <c:dPt>
            <c:idx val="1"/>
            <c:bubble3D val="0"/>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8-D273-2F47-8FDC-1DE4B016632C}"/>
              </c:ext>
            </c:extLst>
          </c:dPt>
          <c:cat>
            <c:strRef>
              <c:f>'Results Summary'!$C$3:$D$3</c:f>
              <c:strCache>
                <c:ptCount val="2"/>
                <c:pt idx="0">
                  <c:v>Primary identified</c:v>
                </c:pt>
                <c:pt idx="1">
                  <c:v>Manual review required </c:v>
                </c:pt>
              </c:strCache>
            </c:strRef>
          </c:cat>
          <c:val>
            <c:numRef>
              <c:f>'Results Summary'!$C$4:$D$4</c:f>
              <c:numCache>
                <c:formatCode>General</c:formatCode>
                <c:ptCount val="2"/>
                <c:pt idx="0">
                  <c:v>55</c:v>
                </c:pt>
                <c:pt idx="1">
                  <c:v>45</c:v>
                </c:pt>
              </c:numCache>
            </c:numRef>
          </c:val>
          <c:extLst>
            <c:ext xmlns:c16="http://schemas.microsoft.com/office/drawing/2014/chart" uri="{C3380CC4-5D6E-409C-BE32-E72D297353CC}">
              <c16:uniqueId val="{00000009-D273-2F47-8FDC-1DE4B016632C}"/>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ser>
          <c:idx val="0"/>
          <c:order val="0"/>
          <c:tx>
            <c:strRef>
              <c:f>'Results Summary'!$B$4</c:f>
              <c:strCache>
                <c:ptCount val="1"/>
                <c:pt idx="0">
                  <c:v>Primary</c:v>
                </c:pt>
              </c:strCache>
            </c:strRef>
          </c:tx>
          <c:dPt>
            <c:idx val="0"/>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1-D446-BA45-B611-4C25689B2265}"/>
              </c:ext>
            </c:extLst>
          </c:dPt>
          <c:dPt>
            <c:idx val="1"/>
            <c:bubble3D val="0"/>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3-D446-BA45-B611-4C25689B2265}"/>
              </c:ext>
            </c:extLst>
          </c:dPt>
          <c:dLbls>
            <c:dLbl>
              <c:idx val="0"/>
              <c:tx>
                <c:rich>
                  <a:bodyPr/>
                  <a:lstStyle/>
                  <a:p>
                    <a:fld id="{5E8D7E06-922E-DA49-91B1-FFFCF59B8FD9}" type="CATEGORYNAME">
                      <a:rPr lang="en-US"/>
                      <a:pPr/>
                      <a:t>[CATEGORY NAME]</a:t>
                    </a:fld>
                    <a:r>
                      <a:rPr lang="en-US" baseline="0" dirty="0"/>
                      <a:t>
55 reports</a:t>
                    </a:r>
                  </a:p>
                </c:rich>
              </c:tx>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446-BA45-B611-4C25689B2265}"/>
                </c:ext>
              </c:extLst>
            </c:dLbl>
            <c:dLbl>
              <c:idx val="1"/>
              <c:tx>
                <c:rich>
                  <a:bodyPr/>
                  <a:lstStyle/>
                  <a:p>
                    <a:fld id="{26C76146-37FF-A845-B667-01D5FA527A69}" type="CATEGORYNAME">
                      <a:rPr lang="en-US"/>
                      <a:pPr/>
                      <a:t>[CATEGORY NAME]</a:t>
                    </a:fld>
                    <a:r>
                      <a:rPr lang="en-US" baseline="0" dirty="0"/>
                      <a:t>
45 reports</a:t>
                    </a:r>
                  </a:p>
                </c:rich>
              </c:tx>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D446-BA45-B611-4C25689B226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'Results Summary'!$C$3:$D$3</c:f>
              <c:strCache>
                <c:ptCount val="2"/>
                <c:pt idx="0">
                  <c:v>Primary identified</c:v>
                </c:pt>
                <c:pt idx="1">
                  <c:v>Manual review required </c:v>
                </c:pt>
              </c:strCache>
            </c:strRef>
          </c:cat>
          <c:val>
            <c:numRef>
              <c:f>'Results Summary'!$C$4:$D$4</c:f>
              <c:numCache>
                <c:formatCode>General</c:formatCode>
                <c:ptCount val="2"/>
                <c:pt idx="0">
                  <c:v>55</c:v>
                </c:pt>
                <c:pt idx="1">
                  <c:v>45</c:v>
                </c:pt>
              </c:numCache>
            </c:numRef>
          </c:val>
          <c:extLst>
            <c:ext xmlns:c16="http://schemas.microsoft.com/office/drawing/2014/chart" uri="{C3380CC4-5D6E-409C-BE32-E72D297353CC}">
              <c16:uniqueId val="{00000004-D446-BA45-B611-4C25689B2265}"/>
            </c:ext>
          </c:extLst>
        </c:ser>
        <c:ser>
          <c:idx val="1"/>
          <c:order val="1"/>
          <c:tx>
            <c:strRef>
              <c:f>'Results Summary'!$B$5</c:f>
              <c:strCache>
                <c:ptCount val="1"/>
                <c:pt idx="0">
                  <c:v>Secondary</c:v>
                </c:pt>
              </c:strCache>
            </c:strRef>
          </c:tx>
          <c:dPt>
            <c:idx val="0"/>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6-D446-BA45-B611-4C25689B2265}"/>
              </c:ext>
            </c:extLst>
          </c:dPt>
          <c:dPt>
            <c:idx val="1"/>
            <c:bubble3D val="0"/>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8-D446-BA45-B611-4C25689B226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'Results Summary'!$C$3:$D$3</c:f>
              <c:strCache>
                <c:ptCount val="2"/>
                <c:pt idx="0">
                  <c:v>Primary identified</c:v>
                </c:pt>
                <c:pt idx="1">
                  <c:v>Manual review required </c:v>
                </c:pt>
              </c:strCache>
            </c:strRef>
          </c:cat>
          <c:val>
            <c:numRef>
              <c:f>'Results Summary'!$C$5:$D$5</c:f>
              <c:numCache>
                <c:formatCode>General</c:formatCode>
                <c:ptCount val="2"/>
                <c:pt idx="0">
                  <c:v>84</c:v>
                </c:pt>
                <c:pt idx="1">
                  <c:v>16</c:v>
                </c:pt>
              </c:numCache>
            </c:numRef>
          </c:val>
          <c:extLst>
            <c:ext xmlns:c16="http://schemas.microsoft.com/office/drawing/2014/chart" uri="{C3380CC4-5D6E-409C-BE32-E72D297353CC}">
              <c16:uniqueId val="{00000009-D446-BA45-B611-4C25689B2265}"/>
            </c:ext>
          </c:extLst>
        </c:ser>
        <c:dLbls>
          <c:dLblPos val="out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1-088D-2A47-A28D-390BE9DC2A9E}"/>
              </c:ext>
            </c:extLst>
          </c:dPt>
          <c:dPt>
            <c:idx val="1"/>
            <c:invertIfNegative val="0"/>
            <c:bubble3D val="0"/>
            <c:extLst>
              <c:ext xmlns:c16="http://schemas.microsoft.com/office/drawing/2014/chart" uri="{C3380CC4-5D6E-409C-BE32-E72D297353CC}">
                <c16:uniqueId val="{00000003-088D-2A47-A28D-390BE9DC2A9E}"/>
              </c:ext>
            </c:extLst>
          </c:dPt>
          <c:dPt>
            <c:idx val="2"/>
            <c:invertIfNegative val="0"/>
            <c:bubble3D val="0"/>
            <c:extLst>
              <c:ext xmlns:c16="http://schemas.microsoft.com/office/drawing/2014/chart" uri="{C3380CC4-5D6E-409C-BE32-E72D297353CC}">
                <c16:uniqueId val="{00000005-088D-2A47-A28D-390BE9DC2A9E}"/>
              </c:ext>
            </c:extLst>
          </c:dPt>
          <c:dPt>
            <c:idx val="3"/>
            <c:invertIfNegative val="0"/>
            <c:bubble3D val="0"/>
            <c:extLst>
              <c:ext xmlns:c16="http://schemas.microsoft.com/office/drawing/2014/chart" uri="{C3380CC4-5D6E-409C-BE32-E72D297353CC}">
                <c16:uniqueId val="{00000007-088D-2A47-A28D-390BE9DC2A9E}"/>
              </c:ext>
            </c:extLst>
          </c:dPt>
          <c:dPt>
            <c:idx val="4"/>
            <c:invertIfNegative val="0"/>
            <c:bubble3D val="0"/>
            <c:extLst>
              <c:ext xmlns:c16="http://schemas.microsoft.com/office/drawing/2014/chart" uri="{C3380CC4-5D6E-409C-BE32-E72D297353CC}">
                <c16:uniqueId val="{00000009-088D-2A47-A28D-390BE9DC2A9E}"/>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Service Recovery</c:v>
                </c:pt>
                <c:pt idx="1">
                  <c:v>Catering</c:v>
                </c:pt>
                <c:pt idx="2">
                  <c:v>Cabin Crew</c:v>
                </c:pt>
                <c:pt idx="3">
                  <c:v>Airport</c:v>
                </c:pt>
                <c:pt idx="4">
                  <c:v>Medical</c:v>
                </c:pt>
                <c:pt idx="5">
                  <c:v>Product Development</c:v>
                </c:pt>
                <c:pt idx="6">
                  <c:v>Duty Free</c:v>
                </c:pt>
                <c:pt idx="7">
                  <c:v>Security</c:v>
                </c:pt>
                <c:pt idx="8">
                  <c:v>Safetly </c:v>
                </c:pt>
                <c:pt idx="9">
                  <c:v>Emirates Skywards</c:v>
                </c:pt>
                <c:pt idx="10">
                  <c:v>KIS/MOD</c:v>
                </c:pt>
                <c:pt idx="11">
                  <c:v>Aircraft Development</c:v>
                </c:pt>
                <c:pt idx="12">
                  <c:v>Pax Comms</c:v>
                </c:pt>
                <c:pt idx="13">
                  <c:v>Crew Rest Inflight</c:v>
                </c:pt>
                <c:pt idx="14">
                  <c:v>Ships Library</c:v>
                </c:pt>
                <c:pt idx="15">
                  <c:v>Survey Forms</c:v>
                </c:pt>
                <c:pt idx="16">
                  <c:v>Transport</c:v>
                </c:pt>
              </c:strCache>
            </c:strRef>
          </c:cat>
          <c:val>
            <c:numRef>
              <c:f>Sheet1!$B$2:$B$18</c:f>
              <c:numCache>
                <c:formatCode>General</c:formatCode>
                <c:ptCount val="17"/>
                <c:pt idx="0">
                  <c:v>48412</c:v>
                </c:pt>
                <c:pt idx="1">
                  <c:v>26989</c:v>
                </c:pt>
                <c:pt idx="2">
                  <c:v>9800</c:v>
                </c:pt>
                <c:pt idx="3">
                  <c:v>7542</c:v>
                </c:pt>
                <c:pt idx="4">
                  <c:v>6827</c:v>
                </c:pt>
                <c:pt idx="5">
                  <c:v>6284</c:v>
                </c:pt>
                <c:pt idx="6">
                  <c:v>4307</c:v>
                </c:pt>
                <c:pt idx="7">
                  <c:v>3708</c:v>
                </c:pt>
                <c:pt idx="8">
                  <c:v>3543</c:v>
                </c:pt>
                <c:pt idx="9">
                  <c:v>2121</c:v>
                </c:pt>
                <c:pt idx="10">
                  <c:v>1890</c:v>
                </c:pt>
                <c:pt idx="11">
                  <c:v>617</c:v>
                </c:pt>
                <c:pt idx="12">
                  <c:v>345</c:v>
                </c:pt>
                <c:pt idx="13">
                  <c:v>312</c:v>
                </c:pt>
                <c:pt idx="14">
                  <c:v>284</c:v>
                </c:pt>
                <c:pt idx="15">
                  <c:v>186</c:v>
                </c:pt>
                <c:pt idx="16">
                  <c:v>155</c:v>
                </c:pt>
              </c:numCache>
            </c:numRef>
          </c:val>
          <c:extLst>
            <c:ext xmlns:c16="http://schemas.microsoft.com/office/drawing/2014/chart" uri="{C3380CC4-5D6E-409C-BE32-E72D297353CC}">
              <c16:uniqueId val="{0000000A-088D-2A47-A28D-390BE9DC2A9E}"/>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A47F-0248-ABE1-2D6552980DEF}"/>
              </c:ext>
            </c:extLst>
          </c:dPt>
          <c:dPt>
            <c:idx val="1"/>
            <c:invertIfNegative val="0"/>
            <c:bubble3D val="0"/>
            <c:extLst>
              <c:ext xmlns:c16="http://schemas.microsoft.com/office/drawing/2014/chart" uri="{C3380CC4-5D6E-409C-BE32-E72D297353CC}">
                <c16:uniqueId val="{00000001-A47F-0248-ABE1-2D6552980DEF}"/>
              </c:ext>
            </c:extLst>
          </c:dPt>
          <c:dPt>
            <c:idx val="2"/>
            <c:invertIfNegative val="0"/>
            <c:bubble3D val="0"/>
            <c:extLst>
              <c:ext xmlns:c16="http://schemas.microsoft.com/office/drawing/2014/chart" uri="{C3380CC4-5D6E-409C-BE32-E72D297353CC}">
                <c16:uniqueId val="{00000002-A47F-0248-ABE1-2D6552980DEF}"/>
              </c:ext>
            </c:extLst>
          </c:dPt>
          <c:dPt>
            <c:idx val="3"/>
            <c:invertIfNegative val="0"/>
            <c:bubble3D val="0"/>
            <c:extLst>
              <c:ext xmlns:c16="http://schemas.microsoft.com/office/drawing/2014/chart" uri="{C3380CC4-5D6E-409C-BE32-E72D297353CC}">
                <c16:uniqueId val="{00000003-A47F-0248-ABE1-2D6552980DEF}"/>
              </c:ext>
            </c:extLst>
          </c:dPt>
          <c:dPt>
            <c:idx val="4"/>
            <c:invertIfNegative val="0"/>
            <c:bubble3D val="0"/>
            <c:extLst>
              <c:ext xmlns:c16="http://schemas.microsoft.com/office/drawing/2014/chart" uri="{C3380CC4-5D6E-409C-BE32-E72D297353CC}">
                <c16:uniqueId val="{00000004-A47F-0248-ABE1-2D6552980DEF}"/>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Manuals</c:v>
                </c:pt>
                <c:pt idx="1">
                  <c:v>Training Department</c:v>
                </c:pt>
              </c:strCache>
            </c:strRef>
          </c:cat>
          <c:val>
            <c:numRef>
              <c:f>Sheet1!$B$2:$B$3</c:f>
              <c:numCache>
                <c:formatCode>General</c:formatCode>
                <c:ptCount val="2"/>
                <c:pt idx="0">
                  <c:v>91</c:v>
                </c:pt>
                <c:pt idx="1">
                  <c:v>62</c:v>
                </c:pt>
              </c:numCache>
            </c:numRef>
          </c:val>
          <c:extLst>
            <c:ext xmlns:c16="http://schemas.microsoft.com/office/drawing/2014/chart" uri="{C3380CC4-5D6E-409C-BE32-E72D297353CC}">
              <c16:uniqueId val="{00000005-A47F-0248-ABE1-2D6552980DEF}"/>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A82E-A54B-9ABE-768BCD08CE2B}"/>
              </c:ext>
            </c:extLst>
          </c:dPt>
          <c:dPt>
            <c:idx val="1"/>
            <c:invertIfNegative val="0"/>
            <c:bubble3D val="0"/>
            <c:extLst>
              <c:ext xmlns:c16="http://schemas.microsoft.com/office/drawing/2014/chart" uri="{C3380CC4-5D6E-409C-BE32-E72D297353CC}">
                <c16:uniqueId val="{00000001-A82E-A54B-9ABE-768BCD08CE2B}"/>
              </c:ext>
            </c:extLst>
          </c:dPt>
          <c:dPt>
            <c:idx val="2"/>
            <c:invertIfNegative val="0"/>
            <c:bubble3D val="0"/>
            <c:extLst>
              <c:ext xmlns:c16="http://schemas.microsoft.com/office/drawing/2014/chart" uri="{C3380CC4-5D6E-409C-BE32-E72D297353CC}">
                <c16:uniqueId val="{00000002-A82E-A54B-9ABE-768BCD08CE2B}"/>
              </c:ext>
            </c:extLst>
          </c:dPt>
          <c:dPt>
            <c:idx val="3"/>
            <c:invertIfNegative val="0"/>
            <c:bubble3D val="0"/>
            <c:extLst>
              <c:ext xmlns:c16="http://schemas.microsoft.com/office/drawing/2014/chart" uri="{C3380CC4-5D6E-409C-BE32-E72D297353CC}">
                <c16:uniqueId val="{00000003-A82E-A54B-9ABE-768BCD08CE2B}"/>
              </c:ext>
            </c:extLst>
          </c:dPt>
          <c:dPt>
            <c:idx val="4"/>
            <c:invertIfNegative val="0"/>
            <c:bubble3D val="0"/>
            <c:extLst>
              <c:ext xmlns:c16="http://schemas.microsoft.com/office/drawing/2014/chart" uri="{C3380CC4-5D6E-409C-BE32-E72D297353CC}">
                <c16:uniqueId val="{00000004-A82E-A54B-9ABE-768BCD08CE2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Cabin Crew</c:v>
                </c:pt>
                <c:pt idx="1">
                  <c:v>Airport</c:v>
                </c:pt>
                <c:pt idx="2">
                  <c:v>Medical</c:v>
                </c:pt>
                <c:pt idx="3">
                  <c:v>Product Development</c:v>
                </c:pt>
                <c:pt idx="4">
                  <c:v>Duty Free</c:v>
                </c:pt>
                <c:pt idx="5">
                  <c:v>Security</c:v>
                </c:pt>
                <c:pt idx="6">
                  <c:v>Safetly </c:v>
                </c:pt>
                <c:pt idx="7">
                  <c:v>Emirates Skywards</c:v>
                </c:pt>
              </c:strCache>
            </c:strRef>
          </c:cat>
          <c:val>
            <c:numRef>
              <c:f>Sheet1!$B$2:$B$9</c:f>
              <c:numCache>
                <c:formatCode>General</c:formatCode>
                <c:ptCount val="8"/>
                <c:pt idx="0">
                  <c:v>9800</c:v>
                </c:pt>
                <c:pt idx="1">
                  <c:v>7542</c:v>
                </c:pt>
                <c:pt idx="2">
                  <c:v>6827</c:v>
                </c:pt>
                <c:pt idx="3">
                  <c:v>6284</c:v>
                </c:pt>
                <c:pt idx="4">
                  <c:v>4307</c:v>
                </c:pt>
                <c:pt idx="5">
                  <c:v>3708</c:v>
                </c:pt>
                <c:pt idx="6">
                  <c:v>3543</c:v>
                </c:pt>
                <c:pt idx="7">
                  <c:v>2121</c:v>
                </c:pt>
              </c:numCache>
            </c:numRef>
          </c:val>
          <c:extLst>
            <c:ext xmlns:c16="http://schemas.microsoft.com/office/drawing/2014/chart" uri="{C3380CC4-5D6E-409C-BE32-E72D297353CC}">
              <c16:uniqueId val="{00000005-A82E-A54B-9ABE-768BCD08CE2B}"/>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1064-2F4E-9D3F-47B4FC65FD25}"/>
              </c:ext>
            </c:extLst>
          </c:dPt>
          <c:dPt>
            <c:idx val="1"/>
            <c:invertIfNegative val="0"/>
            <c:bubble3D val="0"/>
            <c:extLst>
              <c:ext xmlns:c16="http://schemas.microsoft.com/office/drawing/2014/chart" uri="{C3380CC4-5D6E-409C-BE32-E72D297353CC}">
                <c16:uniqueId val="{00000001-1064-2F4E-9D3F-47B4FC65FD25}"/>
              </c:ext>
            </c:extLst>
          </c:dPt>
          <c:dPt>
            <c:idx val="2"/>
            <c:invertIfNegative val="0"/>
            <c:bubble3D val="0"/>
            <c:extLst>
              <c:ext xmlns:c16="http://schemas.microsoft.com/office/drawing/2014/chart" uri="{C3380CC4-5D6E-409C-BE32-E72D297353CC}">
                <c16:uniqueId val="{00000002-1064-2F4E-9D3F-47B4FC65FD25}"/>
              </c:ext>
            </c:extLst>
          </c:dPt>
          <c:dPt>
            <c:idx val="3"/>
            <c:invertIfNegative val="0"/>
            <c:bubble3D val="0"/>
            <c:extLst>
              <c:ext xmlns:c16="http://schemas.microsoft.com/office/drawing/2014/chart" uri="{C3380CC4-5D6E-409C-BE32-E72D297353CC}">
                <c16:uniqueId val="{00000003-1064-2F4E-9D3F-47B4FC65FD25}"/>
              </c:ext>
            </c:extLst>
          </c:dPt>
          <c:dPt>
            <c:idx val="4"/>
            <c:invertIfNegative val="0"/>
            <c:bubble3D val="0"/>
            <c:extLst>
              <c:ext xmlns:c16="http://schemas.microsoft.com/office/drawing/2014/chart" uri="{C3380CC4-5D6E-409C-BE32-E72D297353CC}">
                <c16:uniqueId val="{00000004-1064-2F4E-9D3F-47B4FC65FD2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Sheet1!$A$2:$A$35</c:f>
              <c:strCache>
                <c:ptCount val="34"/>
                <c:pt idx="0">
                  <c:v>Fitness </c:v>
                </c:pt>
                <c:pt idx="1">
                  <c:v>Peer Support</c:v>
                </c:pt>
                <c:pt idx="2">
                  <c:v>HRK</c:v>
                </c:pt>
                <c:pt idx="3">
                  <c:v>EquipmentFault</c:v>
                </c:pt>
                <c:pt idx="4">
                  <c:v>JC SSQ Errors</c:v>
                </c:pt>
                <c:pt idx="5">
                  <c:v>YC SSQ Errors</c:v>
                </c:pt>
                <c:pt idx="6">
                  <c:v>PA issues</c:v>
                </c:pt>
                <c:pt idx="7">
                  <c:v>FC SSQ Errors</c:v>
                </c:pt>
                <c:pt idx="8">
                  <c:v>Special Offers</c:v>
                </c:pt>
                <c:pt idx="9">
                  <c:v>Paper Work</c:v>
                </c:pt>
                <c:pt idx="10">
                  <c:v>Suspicious Items</c:v>
                </c:pt>
                <c:pt idx="11">
                  <c:v>Confidential Issues</c:v>
                </c:pt>
                <c:pt idx="12">
                  <c:v>Hotel Security</c:v>
                </c:pt>
                <c:pt idx="13">
                  <c:v>Airport</c:v>
                </c:pt>
                <c:pt idx="14">
                  <c:v>Theft</c:v>
                </c:pt>
                <c:pt idx="15">
                  <c:v>Audits</c:v>
                </c:pt>
                <c:pt idx="16">
                  <c:v>Fraud</c:v>
                </c:pt>
                <c:pt idx="17">
                  <c:v>Passenger Load Error</c:v>
                </c:pt>
                <c:pt idx="18">
                  <c:v>Passports</c:v>
                </c:pt>
                <c:pt idx="19">
                  <c:v>Bomb Threat</c:v>
                </c:pt>
                <c:pt idx="20">
                  <c:v>Arms/ Weapons</c:v>
                </c:pt>
                <c:pt idx="21">
                  <c:v>Communication</c:v>
                </c:pt>
                <c:pt idx="22">
                  <c:v>Smoke</c:v>
                </c:pt>
                <c:pt idx="23">
                  <c:v>Smoking</c:v>
                </c:pt>
                <c:pt idx="24">
                  <c:v>Weather</c:v>
                </c:pt>
                <c:pt idx="25">
                  <c:v>Unidentified Noise</c:v>
                </c:pt>
                <c:pt idx="26">
                  <c:v>Fumes </c:v>
                </c:pt>
                <c:pt idx="27">
                  <c:v>Doors</c:v>
                </c:pt>
                <c:pt idx="28">
                  <c:v>Fire</c:v>
                </c:pt>
                <c:pt idx="29">
                  <c:v>Emergency Equipment</c:v>
                </c:pt>
                <c:pt idx="30">
                  <c:v>Diversions</c:v>
                </c:pt>
                <c:pt idx="31">
                  <c:v>Vibration</c:v>
                </c:pt>
                <c:pt idx="32">
                  <c:v>Fire Extinguisher</c:v>
                </c:pt>
                <c:pt idx="33">
                  <c:v>Declared Emergency</c:v>
                </c:pt>
              </c:strCache>
            </c:strRef>
          </c:cat>
          <c:val>
            <c:numRef>
              <c:f>Sheet1!$B$2:$B$35</c:f>
              <c:numCache>
                <c:formatCode>General</c:formatCode>
                <c:ptCount val="34"/>
                <c:pt idx="0">
                  <c:v>31</c:v>
                </c:pt>
                <c:pt idx="1">
                  <c:v>16</c:v>
                </c:pt>
                <c:pt idx="2">
                  <c:v>52</c:v>
                </c:pt>
                <c:pt idx="3">
                  <c:v>78</c:v>
                </c:pt>
                <c:pt idx="4">
                  <c:v>44</c:v>
                </c:pt>
                <c:pt idx="5">
                  <c:v>66</c:v>
                </c:pt>
                <c:pt idx="6">
                  <c:v>71</c:v>
                </c:pt>
                <c:pt idx="7">
                  <c:v>14</c:v>
                </c:pt>
                <c:pt idx="8">
                  <c:v>90</c:v>
                </c:pt>
                <c:pt idx="9">
                  <c:v>90</c:v>
                </c:pt>
                <c:pt idx="10">
                  <c:v>26</c:v>
                </c:pt>
                <c:pt idx="11">
                  <c:v>37</c:v>
                </c:pt>
                <c:pt idx="12">
                  <c:v>46</c:v>
                </c:pt>
                <c:pt idx="13">
                  <c:v>99</c:v>
                </c:pt>
                <c:pt idx="14">
                  <c:v>143</c:v>
                </c:pt>
                <c:pt idx="15">
                  <c:v>14</c:v>
                </c:pt>
                <c:pt idx="16">
                  <c:v>15</c:v>
                </c:pt>
                <c:pt idx="17">
                  <c:v>28</c:v>
                </c:pt>
                <c:pt idx="18">
                  <c:v>21</c:v>
                </c:pt>
                <c:pt idx="19">
                  <c:v>1</c:v>
                </c:pt>
                <c:pt idx="20">
                  <c:v>1</c:v>
                </c:pt>
                <c:pt idx="21">
                  <c:v>57</c:v>
                </c:pt>
                <c:pt idx="22">
                  <c:v>61</c:v>
                </c:pt>
                <c:pt idx="23">
                  <c:v>40</c:v>
                </c:pt>
                <c:pt idx="24">
                  <c:v>25</c:v>
                </c:pt>
                <c:pt idx="25">
                  <c:v>12</c:v>
                </c:pt>
                <c:pt idx="26">
                  <c:v>51</c:v>
                </c:pt>
                <c:pt idx="27">
                  <c:v>62</c:v>
                </c:pt>
                <c:pt idx="28">
                  <c:v>4</c:v>
                </c:pt>
                <c:pt idx="29">
                  <c:v>36</c:v>
                </c:pt>
                <c:pt idx="30">
                  <c:v>13</c:v>
                </c:pt>
                <c:pt idx="31">
                  <c:v>6</c:v>
                </c:pt>
                <c:pt idx="32">
                  <c:v>5</c:v>
                </c:pt>
                <c:pt idx="33">
                  <c:v>1</c:v>
                </c:pt>
              </c:numCache>
            </c:numRef>
          </c:val>
          <c:extLst>
            <c:ext xmlns:c16="http://schemas.microsoft.com/office/drawing/2014/chart" uri="{C3380CC4-5D6E-409C-BE32-E72D297353CC}">
              <c16:uniqueId val="{00000005-1064-2F4E-9D3F-47B4FC65FD25}"/>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1064-2F4E-9D3F-47B4FC65FD25}"/>
              </c:ext>
            </c:extLst>
          </c:dPt>
          <c:dPt>
            <c:idx val="1"/>
            <c:invertIfNegative val="0"/>
            <c:bubble3D val="0"/>
            <c:extLst>
              <c:ext xmlns:c16="http://schemas.microsoft.com/office/drawing/2014/chart" uri="{C3380CC4-5D6E-409C-BE32-E72D297353CC}">
                <c16:uniqueId val="{00000001-1064-2F4E-9D3F-47B4FC65FD25}"/>
              </c:ext>
            </c:extLst>
          </c:dPt>
          <c:dPt>
            <c:idx val="2"/>
            <c:invertIfNegative val="0"/>
            <c:bubble3D val="0"/>
            <c:extLst>
              <c:ext xmlns:c16="http://schemas.microsoft.com/office/drawing/2014/chart" uri="{C3380CC4-5D6E-409C-BE32-E72D297353CC}">
                <c16:uniqueId val="{00000002-1064-2F4E-9D3F-47B4FC65FD25}"/>
              </c:ext>
            </c:extLst>
          </c:dPt>
          <c:dPt>
            <c:idx val="3"/>
            <c:invertIfNegative val="0"/>
            <c:bubble3D val="0"/>
            <c:extLst>
              <c:ext xmlns:c16="http://schemas.microsoft.com/office/drawing/2014/chart" uri="{C3380CC4-5D6E-409C-BE32-E72D297353CC}">
                <c16:uniqueId val="{00000003-1064-2F4E-9D3F-47B4FC65FD25}"/>
              </c:ext>
            </c:extLst>
          </c:dPt>
          <c:dPt>
            <c:idx val="4"/>
            <c:invertIfNegative val="0"/>
            <c:bubble3D val="0"/>
            <c:extLst>
              <c:ext xmlns:c16="http://schemas.microsoft.com/office/drawing/2014/chart" uri="{C3380CC4-5D6E-409C-BE32-E72D297353CC}">
                <c16:uniqueId val="{00000004-1064-2F4E-9D3F-47B4FC65FD2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Door Checker</c:v>
                </c:pt>
                <c:pt idx="1">
                  <c:v>Lavatory</c:v>
                </c:pt>
                <c:pt idx="2">
                  <c:v>Shower Spa</c:v>
                </c:pt>
                <c:pt idx="3">
                  <c:v>Lounge</c:v>
                </c:pt>
                <c:pt idx="4">
                  <c:v>Extended</c:v>
                </c:pt>
                <c:pt idx="5">
                  <c:v>CRC</c:v>
                </c:pt>
                <c:pt idx="6">
                  <c:v>Soft Blocked Seats</c:v>
                </c:pt>
                <c:pt idx="7">
                  <c:v>Disturbed</c:v>
                </c:pt>
                <c:pt idx="8">
                  <c:v>Rest Strategies</c:v>
                </c:pt>
                <c:pt idx="9">
                  <c:v>Reduced</c:v>
                </c:pt>
                <c:pt idx="10">
                  <c:v>Curtains/Hardblocked</c:v>
                </c:pt>
                <c:pt idx="11">
                  <c:v>Station Information</c:v>
                </c:pt>
                <c:pt idx="12">
                  <c:v>Policies</c:v>
                </c:pt>
                <c:pt idx="13">
                  <c:v>Service Manual</c:v>
                </c:pt>
                <c:pt idx="14">
                  <c:v>First Class</c:v>
                </c:pt>
                <c:pt idx="15">
                  <c:v>Image and Uniform</c:v>
                </c:pt>
                <c:pt idx="16">
                  <c:v>Service</c:v>
                </c:pt>
                <c:pt idx="17">
                  <c:v>Safety</c:v>
                </c:pt>
                <c:pt idx="18">
                  <c:v>Security</c:v>
                </c:pt>
                <c:pt idx="19">
                  <c:v>Duty Free</c:v>
                </c:pt>
                <c:pt idx="20">
                  <c:v>Base (Dubai)</c:v>
                </c:pt>
              </c:strCache>
            </c:strRef>
          </c:cat>
          <c:val>
            <c:numRef>
              <c:f>Sheet1!$B$2:$B$22</c:f>
              <c:numCache>
                <c:formatCode>General</c:formatCode>
                <c:ptCount val="21"/>
                <c:pt idx="0">
                  <c:v>1</c:v>
                </c:pt>
                <c:pt idx="1">
                  <c:v>44</c:v>
                </c:pt>
                <c:pt idx="2">
                  <c:v>20</c:v>
                </c:pt>
                <c:pt idx="3">
                  <c:v>36</c:v>
                </c:pt>
                <c:pt idx="4">
                  <c:v>70</c:v>
                </c:pt>
                <c:pt idx="5">
                  <c:v>42</c:v>
                </c:pt>
                <c:pt idx="6">
                  <c:v>53</c:v>
                </c:pt>
                <c:pt idx="7">
                  <c:v>43</c:v>
                </c:pt>
                <c:pt idx="8">
                  <c:v>59</c:v>
                </c:pt>
                <c:pt idx="9">
                  <c:v>31</c:v>
                </c:pt>
                <c:pt idx="10">
                  <c:v>14</c:v>
                </c:pt>
                <c:pt idx="11">
                  <c:v>38</c:v>
                </c:pt>
                <c:pt idx="12">
                  <c:v>38</c:v>
                </c:pt>
                <c:pt idx="13">
                  <c:v>15</c:v>
                </c:pt>
                <c:pt idx="14">
                  <c:v>73</c:v>
                </c:pt>
                <c:pt idx="15">
                  <c:v>27</c:v>
                </c:pt>
                <c:pt idx="16">
                  <c:v>24</c:v>
                </c:pt>
                <c:pt idx="17">
                  <c:v>6</c:v>
                </c:pt>
                <c:pt idx="18">
                  <c:v>3</c:v>
                </c:pt>
                <c:pt idx="19">
                  <c:v>2</c:v>
                </c:pt>
                <c:pt idx="20">
                  <c:v>49</c:v>
                </c:pt>
              </c:numCache>
            </c:numRef>
          </c:val>
          <c:extLst>
            <c:ext xmlns:c16="http://schemas.microsoft.com/office/drawing/2014/chart" uri="{C3380CC4-5D6E-409C-BE32-E72D297353CC}">
              <c16:uniqueId val="{00000005-1064-2F4E-9D3F-47B4FC65FD25}"/>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40"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BE012A-D992-5D42-B86E-AA2BC0764EE1}" type="datetimeFigureOut">
              <a:rPr lang="en-US" smtClean="0"/>
              <a:t>9/23/18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D02FFD-07D4-5C4F-BD77-921008177348}" type="slidenum">
              <a:rPr lang="en-US" smtClean="0"/>
              <a:t>‹#›</a:t>
            </a:fld>
            <a:endParaRPr lang="en-US"/>
          </a:p>
        </p:txBody>
      </p:sp>
    </p:spTree>
    <p:extLst>
      <p:ext uri="{BB962C8B-B14F-4D97-AF65-F5344CB8AC3E}">
        <p14:creationId xmlns:p14="http://schemas.microsoft.com/office/powerpoint/2010/main" val="1538153578"/>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D02FFD-07D4-5C4F-BD77-921008177348}" type="slidenum">
              <a:rPr lang="en-US" smtClean="0"/>
              <a:t>1</a:t>
            </a:fld>
            <a:endParaRPr lang="en-US" dirty="0"/>
          </a:p>
        </p:txBody>
      </p:sp>
    </p:spTree>
    <p:extLst>
      <p:ext uri="{BB962C8B-B14F-4D97-AF65-F5344CB8AC3E}">
        <p14:creationId xmlns:p14="http://schemas.microsoft.com/office/powerpoint/2010/main" val="1590958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19</a:t>
            </a:fld>
            <a:endParaRPr lang="en-US"/>
          </a:p>
        </p:txBody>
      </p:sp>
    </p:spTree>
    <p:extLst>
      <p:ext uri="{BB962C8B-B14F-4D97-AF65-F5344CB8AC3E}">
        <p14:creationId xmlns:p14="http://schemas.microsoft.com/office/powerpoint/2010/main" val="3140049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20</a:t>
            </a:fld>
            <a:endParaRPr lang="en-US"/>
          </a:p>
        </p:txBody>
      </p:sp>
    </p:spTree>
    <p:extLst>
      <p:ext uri="{BB962C8B-B14F-4D97-AF65-F5344CB8AC3E}">
        <p14:creationId xmlns:p14="http://schemas.microsoft.com/office/powerpoint/2010/main" val="26568661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21</a:t>
            </a:fld>
            <a:endParaRPr lang="en-US"/>
          </a:p>
        </p:txBody>
      </p:sp>
    </p:spTree>
    <p:extLst>
      <p:ext uri="{BB962C8B-B14F-4D97-AF65-F5344CB8AC3E}">
        <p14:creationId xmlns:p14="http://schemas.microsoft.com/office/powerpoint/2010/main" val="4072539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22</a:t>
            </a:fld>
            <a:endParaRPr lang="en-US"/>
          </a:p>
        </p:txBody>
      </p:sp>
    </p:spTree>
    <p:extLst>
      <p:ext uri="{BB962C8B-B14F-4D97-AF65-F5344CB8AC3E}">
        <p14:creationId xmlns:p14="http://schemas.microsoft.com/office/powerpoint/2010/main" val="5929298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solidFill>
            <a:srgbClr val="FFFFFF"/>
          </a:solidFill>
        </p:spPr>
        <p:txBody>
          <a:bodyPr lIns="0" tIns="0" rIns="0" bIns="47625"/>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p:txBody>
      </p:sp>
      <p:sp>
        <p:nvSpPr>
          <p:cNvPr id="4" name="Slide Number Placeholder 3"/>
          <p:cNvSpPr>
            <a:spLocks noGrp="1"/>
          </p:cNvSpPr>
          <p:nvPr>
            <p:ph type="sldNum" sz="quarter" idx="10"/>
          </p:nvPr>
        </p:nvSpPr>
        <p:spPr/>
        <p:txBody>
          <a:bodyPr/>
          <a:lstStyle/>
          <a:p>
            <a:fld id="{6DA9CEFB-44B6-2A4A-B6A8-C1A995D67FAF}"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2499700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Practices guide - https://</a:t>
            </a:r>
            <a:r>
              <a:rPr lang="en-US" dirty="0" err="1"/>
              <a:t>www.ibm.com</a:t>
            </a:r>
            <a:r>
              <a:rPr lang="en-US" dirty="0"/>
              <a:t>/</a:t>
            </a:r>
            <a:r>
              <a:rPr lang="en-US" dirty="0" err="1"/>
              <a:t>watson</a:t>
            </a:r>
            <a:r>
              <a:rPr lang="en-US" dirty="0"/>
              <a:t>/assets-</a:t>
            </a:r>
            <a:r>
              <a:rPr lang="en-US" dirty="0" err="1"/>
              <a:t>watson</a:t>
            </a:r>
            <a:r>
              <a:rPr lang="en-US" dirty="0"/>
              <a:t>/pdf/Watson-NLC-Links-Best-Practices-Design-</a:t>
            </a:r>
            <a:r>
              <a:rPr lang="en-US" dirty="0" err="1"/>
              <a:t>Patterns.pdf</a:t>
            </a:r>
            <a:endParaRPr lang="en-US" dirty="0"/>
          </a:p>
        </p:txBody>
      </p:sp>
      <p:sp>
        <p:nvSpPr>
          <p:cNvPr id="4" name="Slide Number Placeholder 3"/>
          <p:cNvSpPr>
            <a:spLocks noGrp="1"/>
          </p:cNvSpPr>
          <p:nvPr>
            <p:ph type="sldNum" sz="quarter" idx="10"/>
          </p:nvPr>
        </p:nvSpPr>
        <p:spPr/>
        <p:txBody>
          <a:bodyPr/>
          <a:lstStyle/>
          <a:p>
            <a:fld id="{7CB2E8F8-8296-A046-88CB-12E9587CB18F}"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692389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F7A455-E61D-44C2-8DA0-24DCB2BB446B}" type="slidenum">
              <a:rPr lang="en-US" smtClean="0"/>
              <a:t>9</a:t>
            </a:fld>
            <a:endParaRPr lang="en-US"/>
          </a:p>
        </p:txBody>
      </p:sp>
    </p:spTree>
    <p:extLst>
      <p:ext uri="{BB962C8B-B14F-4D97-AF65-F5344CB8AC3E}">
        <p14:creationId xmlns:p14="http://schemas.microsoft.com/office/powerpoint/2010/main" val="2293103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F7A455-E61D-44C2-8DA0-24DCB2BB446B}" type="slidenum">
              <a:rPr lang="en-US" smtClean="0"/>
              <a:t>10</a:t>
            </a:fld>
            <a:endParaRPr lang="en-US"/>
          </a:p>
        </p:txBody>
      </p:sp>
    </p:spTree>
    <p:extLst>
      <p:ext uri="{BB962C8B-B14F-4D97-AF65-F5344CB8AC3E}">
        <p14:creationId xmlns:p14="http://schemas.microsoft.com/office/powerpoint/2010/main" val="6787659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http://ecc.ibm.com/case-study/us-en/ECCF-WUC12540USEN</a:t>
            </a:r>
          </a:p>
        </p:txBody>
      </p:sp>
      <p:sp>
        <p:nvSpPr>
          <p:cNvPr id="4" name="Slide Number Placeholder 3"/>
          <p:cNvSpPr>
            <a:spLocks noGrp="1"/>
          </p:cNvSpPr>
          <p:nvPr>
            <p:ph type="sldNum" sz="quarter" idx="10"/>
          </p:nvPr>
        </p:nvSpPr>
        <p:spPr/>
        <p:txBody>
          <a:bodyPr/>
          <a:lstStyle/>
          <a:p>
            <a:fld id="{D4F7A455-E61D-44C2-8DA0-24DCB2BB446B}" type="slidenum">
              <a:rPr lang="en-US" smtClean="0"/>
              <a:t>11</a:t>
            </a:fld>
            <a:endParaRPr lang="en-US"/>
          </a:p>
        </p:txBody>
      </p:sp>
    </p:spTree>
    <p:extLst>
      <p:ext uri="{BB962C8B-B14F-4D97-AF65-F5344CB8AC3E}">
        <p14:creationId xmlns:p14="http://schemas.microsoft.com/office/powerpoint/2010/main" val="22485805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Practices guide - https://</a:t>
            </a:r>
            <a:r>
              <a:rPr lang="en-US" dirty="0" err="1"/>
              <a:t>www.ibm.com</a:t>
            </a:r>
            <a:r>
              <a:rPr lang="en-US" dirty="0"/>
              <a:t>/</a:t>
            </a:r>
            <a:r>
              <a:rPr lang="en-US" dirty="0" err="1"/>
              <a:t>watson</a:t>
            </a:r>
            <a:r>
              <a:rPr lang="en-US" dirty="0"/>
              <a:t>/assets-</a:t>
            </a:r>
            <a:r>
              <a:rPr lang="en-US" dirty="0" err="1"/>
              <a:t>watson</a:t>
            </a:r>
            <a:r>
              <a:rPr lang="en-US" dirty="0"/>
              <a:t>/pdf/Watson-NLC-Links-Best-Practices-Design-</a:t>
            </a:r>
            <a:r>
              <a:rPr lang="en-US" dirty="0" err="1"/>
              <a:t>Patterns.pdf</a:t>
            </a:r>
            <a:endParaRPr lang="en-US" dirty="0"/>
          </a:p>
        </p:txBody>
      </p:sp>
      <p:sp>
        <p:nvSpPr>
          <p:cNvPr id="4" name="Slide Number Placeholder 3"/>
          <p:cNvSpPr>
            <a:spLocks noGrp="1"/>
          </p:cNvSpPr>
          <p:nvPr>
            <p:ph type="sldNum" sz="quarter" idx="10"/>
          </p:nvPr>
        </p:nvSpPr>
        <p:spPr/>
        <p:txBody>
          <a:bodyPr/>
          <a:lstStyle/>
          <a:p>
            <a:fld id="{7CB2E8F8-8296-A046-88CB-12E9587CB18F}"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val="13956692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16</a:t>
            </a:fld>
            <a:endParaRPr lang="en-US"/>
          </a:p>
        </p:txBody>
      </p:sp>
    </p:spTree>
    <p:extLst>
      <p:ext uri="{BB962C8B-B14F-4D97-AF65-F5344CB8AC3E}">
        <p14:creationId xmlns:p14="http://schemas.microsoft.com/office/powerpoint/2010/main" val="18224763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18</a:t>
            </a:fld>
            <a:endParaRPr lang="en-US"/>
          </a:p>
        </p:txBody>
      </p:sp>
    </p:spTree>
    <p:extLst>
      <p:ext uri="{BB962C8B-B14F-4D97-AF65-F5344CB8AC3E}">
        <p14:creationId xmlns:p14="http://schemas.microsoft.com/office/powerpoint/2010/main" val="22936399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bg2"/>
                </a:solidFill>
              </a:defRPr>
            </a:lvl1pPr>
          </a:lstStyle>
          <a:p>
            <a:r>
              <a:rPr lang="en-US"/>
              <a:t>Group Name / DOC ID / Month XX, 2017 / © 2017 IBM Corporation</a:t>
            </a:r>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bg2"/>
                </a:solidFill>
              </a:defRPr>
            </a:lvl1pPr>
          </a:lstStyle>
          <a:p>
            <a:r>
              <a:rPr lang="en-US"/>
              <a:t>Click to edit Master title style</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spTree>
    <p:extLst>
      <p:ext uri="{BB962C8B-B14F-4D97-AF65-F5344CB8AC3E}">
        <p14:creationId xmlns:p14="http://schemas.microsoft.com/office/powerpoint/2010/main" val="1827779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798569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2240515"/>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0383018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1714751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103676729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6559850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297103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754658403"/>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7608" cy="526097"/>
          </a:xfrm>
          <a:prstGeom prst="rect">
            <a:avLst/>
          </a:prstGeom>
        </p:spPr>
      </p:pic>
    </p:spTree>
    <p:extLst>
      <p:ext uri="{BB962C8B-B14F-4D97-AF65-F5344CB8AC3E}">
        <p14:creationId xmlns:p14="http://schemas.microsoft.com/office/powerpoint/2010/main" val="358667420"/>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03 Title and Content (above)">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097280"/>
            <a:ext cx="859536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107556" y="4718304"/>
            <a:ext cx="1809432" cy="201168"/>
          </a:xfrm>
          <a:prstGeom prst="rect">
            <a:avLst/>
          </a:prstGeom>
        </p:spPr>
        <p:txBody>
          <a:bodyPr/>
          <a:lstStyle/>
          <a:p>
            <a:fld id="{3DBDBDBF-691E-4F7C-9AC9-8BFFD3837AD7}" type="datetime1">
              <a:rPr lang="en-US" smtClean="0"/>
              <a:pPr/>
              <a:t>9/23/18</a:t>
            </a:fld>
            <a:endParaRPr lang="en-US"/>
          </a:p>
        </p:txBody>
      </p:sp>
      <p:sp>
        <p:nvSpPr>
          <p:cNvPr id="5" name="Footer Placeholder 4"/>
          <p:cNvSpPr>
            <a:spLocks noGrp="1"/>
          </p:cNvSpPr>
          <p:nvPr>
            <p:ph type="ftr" sz="quarter" idx="11"/>
          </p:nvPr>
        </p:nvSpPr>
        <p:spPr/>
        <p:txBody>
          <a:bodyPr/>
          <a:lstStyle/>
          <a:p>
            <a:r>
              <a:rPr lang="en-US"/>
              <a:t>Watson / IBM Watson Discovery / Aug 2017</a:t>
            </a:r>
          </a:p>
        </p:txBody>
      </p:sp>
      <p:sp>
        <p:nvSpPr>
          <p:cNvPr id="6" name="Slide Number Placeholder 5"/>
          <p:cNvSpPr>
            <a:spLocks noGrp="1"/>
          </p:cNvSpPr>
          <p:nvPr>
            <p:ph type="sldNum" sz="quarter" idx="12"/>
          </p:nvPr>
        </p:nvSpPr>
        <p:spPr/>
        <p:txBody>
          <a:bodyPr/>
          <a:lstStyle/>
          <a:p>
            <a:fld id="{E4DBDE34-E9B5-E04F-B662-69720E4BCB53}" type="slidenum">
              <a:rPr lang="en-US" smtClean="0"/>
              <a:pPr/>
              <a:t>‹#›</a:t>
            </a:fld>
            <a:endParaRPr lang="en-US"/>
          </a:p>
        </p:txBody>
      </p:sp>
      <p:sp>
        <p:nvSpPr>
          <p:cNvPr id="7" name="Title 6"/>
          <p:cNvSpPr>
            <a:spLocks noGrp="1"/>
          </p:cNvSpPr>
          <p:nvPr>
            <p:ph type="title"/>
          </p:nvPr>
        </p:nvSpPr>
        <p:spPr>
          <a:xfrm>
            <a:off x="227012" y="179388"/>
            <a:ext cx="4023360"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32124159"/>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107556" y="4718304"/>
            <a:ext cx="1809432" cy="201168"/>
          </a:xfrm>
          <a:prstGeom prst="rect">
            <a:avLst/>
          </a:prstGeom>
        </p:spPr>
        <p:txBody>
          <a:bodyPr/>
          <a:lstStyle/>
          <a:p>
            <a:fld id="{7BE9C573-1D55-4443-A4AC-9C1363258A29}" type="datetime1">
              <a:rPr lang="en-US" smtClean="0"/>
              <a:pPr/>
              <a:t>9/23/18</a:t>
            </a:fld>
            <a:endParaRPr lang="en-US"/>
          </a:p>
        </p:txBody>
      </p:sp>
      <p:sp>
        <p:nvSpPr>
          <p:cNvPr id="4" name="Footer Placeholder 3"/>
          <p:cNvSpPr>
            <a:spLocks noGrp="1"/>
          </p:cNvSpPr>
          <p:nvPr>
            <p:ph type="ftr" sz="quarter" idx="11"/>
          </p:nvPr>
        </p:nvSpPr>
        <p:spPr/>
        <p:txBody>
          <a:bodyPr/>
          <a:lstStyle/>
          <a:p>
            <a:r>
              <a:rPr lang="en-US"/>
              <a:t>Watson / IBM Watson Discovery / Aug 2017</a:t>
            </a:r>
          </a:p>
        </p:txBody>
      </p:sp>
      <p:sp>
        <p:nvSpPr>
          <p:cNvPr id="5" name="Slide Number Placeholder 4"/>
          <p:cNvSpPr>
            <a:spLocks noGrp="1"/>
          </p:cNvSpPr>
          <p:nvPr>
            <p:ph type="sldNum" sz="quarter" idx="12"/>
          </p:nvPr>
        </p:nvSpPr>
        <p:spPr/>
        <p:txBody>
          <a:bodyPr/>
          <a:lstStyle/>
          <a:p>
            <a:fld id="{A95035B9-3760-AF46-8B03-2A7E685C33BB}" type="slidenum">
              <a:rPr lang="en-US" smtClean="0"/>
              <a:pPr/>
              <a:t>‹#›</a:t>
            </a:fld>
            <a:endParaRPr lang="en-US"/>
          </a:p>
        </p:txBody>
      </p:sp>
    </p:spTree>
    <p:extLst>
      <p:ext uri="{BB962C8B-B14F-4D97-AF65-F5344CB8AC3E}">
        <p14:creationId xmlns:p14="http://schemas.microsoft.com/office/powerpoint/2010/main" val="1768995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4" name="Footer Placeholder 3"/>
          <p:cNvSpPr>
            <a:spLocks noGrp="1"/>
          </p:cNvSpPr>
          <p:nvPr>
            <p:ph type="ftr" sz="quarter" idx="11"/>
          </p:nvPr>
        </p:nvSpPr>
        <p:spPr/>
        <p:txBody>
          <a:bodyPr/>
          <a:lstStyle>
            <a:lvl1pPr>
              <a:defRPr>
                <a:latin typeface="+mn-lt"/>
              </a:defRPr>
            </a:lvl1pPr>
          </a:lstStyle>
          <a:p>
            <a:r>
              <a:rPr lang="en-US"/>
              <a:t>Group Name / DOC ID / Month XX, 2017 / © 2017 IBM Corporation</a:t>
            </a:r>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0158238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2701528"/>
            <a:ext cx="6858000" cy="124182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8D257658-92DC-4747-903A-D8BF9F2F6F3C}" type="datetimeFigureOut">
              <a:rPr lang="en-US" smtClean="0"/>
              <a:t>9/23/18</a:t>
            </a:fld>
            <a:endParaRPr lang="en-US"/>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3844"/>
          </a:xfrm>
          <a:prstGeom prst="rect">
            <a:avLst/>
          </a:prstGeom>
        </p:spPr>
        <p:txBody>
          <a:bodyPr/>
          <a:lstStyle/>
          <a:p>
            <a:fld id="{7182CC97-A3CD-6D4C-B6C8-BF2600EEEAA6}" type="slidenum">
              <a:rPr lang="en-US" smtClean="0"/>
              <a:t>‹#›</a:t>
            </a:fld>
            <a:endParaRPr lang="en-US"/>
          </a:p>
        </p:txBody>
      </p:sp>
    </p:spTree>
    <p:extLst>
      <p:ext uri="{BB962C8B-B14F-4D97-AF65-F5344CB8AC3E}">
        <p14:creationId xmlns:p14="http://schemas.microsoft.com/office/powerpoint/2010/main" val="345006332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9335108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pic>
        <p:nvPicPr>
          <p:cNvPr id="6" name="Picture 5" descr="ibm_gr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393811" y="4705334"/>
            <a:ext cx="521589" cy="211471"/>
          </a:xfrm>
          <a:prstGeom prst="rect">
            <a:avLst/>
          </a:prstGeom>
        </p:spPr>
      </p:pic>
    </p:spTree>
    <p:extLst>
      <p:ext uri="{BB962C8B-B14F-4D97-AF65-F5344CB8AC3E}">
        <p14:creationId xmlns:p14="http://schemas.microsoft.com/office/powerpoint/2010/main" val="22723818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966284543"/>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259882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08050685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95690891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6315244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13428032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6371382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0985543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29557597"/>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98788900"/>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dirty="0"/>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862990"/>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6975828"/>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47497645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525575478"/>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9797213"/>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6328894"/>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6064124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5237266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8195355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885081636"/>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92024"/>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740812061"/>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65607568"/>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005149176"/>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81328661"/>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091205935"/>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387804165"/>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732510"/>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2491"/>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32025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90130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939981713"/>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82943059"/>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908481132"/>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33655354"/>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5427962"/>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595798752"/>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7608" cy="526097"/>
          </a:xfrm>
          <a:prstGeom prst="rect">
            <a:avLst/>
          </a:prstGeom>
        </p:spPr>
      </p:pic>
    </p:spTree>
    <p:extLst>
      <p:ext uri="{BB962C8B-B14F-4D97-AF65-F5344CB8AC3E}">
        <p14:creationId xmlns:p14="http://schemas.microsoft.com/office/powerpoint/2010/main" val="896886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02461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2023835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6139318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840372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939236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t>Group Name / DOC ID / Month XX, 2017 / © 2017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872303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428819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111375"/>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404927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825115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83922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159694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92024"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3315506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438656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876930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0609603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742464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Click to edit Master text styles</a:t>
            </a:r>
          </a:p>
          <a:p>
            <a:pPr marL="0" marR="0" lvl="1"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Fifth level</a:t>
            </a:r>
            <a:endParaRPr lang="en-US" dirty="0"/>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Click to edit Master text styles</a:t>
            </a:r>
          </a:p>
          <a:p>
            <a:pPr marL="0" marR="0" lvl="1"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Fifth level</a:t>
            </a:r>
            <a:endParaRPr lang="en-US" dirty="0"/>
          </a:p>
        </p:txBody>
      </p:sp>
    </p:spTree>
    <p:extLst>
      <p:ext uri="{BB962C8B-B14F-4D97-AF65-F5344CB8AC3E}">
        <p14:creationId xmlns:p14="http://schemas.microsoft.com/office/powerpoint/2010/main" val="111116618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16013"/>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4700392" y="1051560"/>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353378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3213487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2135056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0941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Click to edit Master text styles</a:t>
            </a:r>
          </a:p>
        </p:txBody>
      </p:sp>
    </p:spTree>
    <p:extLst>
      <p:ext uri="{BB962C8B-B14F-4D97-AF65-F5344CB8AC3E}">
        <p14:creationId xmlns:p14="http://schemas.microsoft.com/office/powerpoint/2010/main" val="1652858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pic>
        <p:nvPicPr>
          <p:cNvPr id="7" name="Picture 6"/>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2094" cy="526097"/>
          </a:xfrm>
          <a:prstGeom prst="rect">
            <a:avLst/>
          </a:prstGeom>
        </p:spPr>
      </p:pic>
    </p:spTree>
    <p:extLst>
      <p:ext uri="{BB962C8B-B14F-4D97-AF65-F5344CB8AC3E}">
        <p14:creationId xmlns:p14="http://schemas.microsoft.com/office/powerpoint/2010/main" val="73108822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cSld name="1_Cover Slide">
    <p:spTree>
      <p:nvGrpSpPr>
        <p:cNvPr id="1" name=""/>
        <p:cNvGrpSpPr/>
        <p:nvPr/>
      </p:nvGrpSpPr>
      <p:grpSpPr>
        <a:xfrm>
          <a:off x="0" y="0"/>
          <a:ext cx="0" cy="0"/>
          <a:chOff x="0" y="0"/>
          <a:chExt cx="0" cy="0"/>
        </a:xfrm>
      </p:grpSpPr>
      <p:sp>
        <p:nvSpPr>
          <p:cNvPr id="11" name="Shape 11"/>
          <p:cNvSpPr>
            <a:spLocks noGrp="1"/>
          </p:cNvSpPr>
          <p:nvPr>
            <p:ph type="body" sz="quarter" idx="1"/>
          </p:nvPr>
        </p:nvSpPr>
        <p:spPr>
          <a:xfrm>
            <a:off x="3119738" y="173736"/>
            <a:ext cx="2834641" cy="1600201"/>
          </a:xfrm>
          <a:prstGeom prst="rect">
            <a:avLst/>
          </a:prstGeom>
        </p:spPr>
        <p:txBody>
          <a:bodyPr>
            <a:normAutofit/>
          </a:bodyPr>
          <a:lstStyle>
            <a:lvl1pPr>
              <a:spcBef>
                <a:spcPts val="0"/>
              </a:spcBef>
            </a:lvl1pPr>
            <a:lvl2pPr marL="0" indent="457200">
              <a:spcBef>
                <a:spcPts val="0"/>
              </a:spcBef>
              <a:buSzTx/>
              <a:buNone/>
            </a:lvl2pPr>
            <a:lvl3pPr marL="0" indent="914400">
              <a:spcBef>
                <a:spcPts val="0"/>
              </a:spcBef>
              <a:buSzTx/>
              <a:buNone/>
            </a:lvl3pPr>
            <a:lvl4pPr marL="0" indent="1371600">
              <a:spcBef>
                <a:spcPts val="0"/>
              </a:spcBef>
              <a:buSzTx/>
              <a:buNone/>
            </a:lvl4pPr>
            <a:lvl5pPr marL="0" indent="1828800">
              <a:spcBef>
                <a:spcPts val="0"/>
              </a:spcBef>
              <a:buSzTx/>
              <a:buNone/>
            </a:lvl5pPr>
          </a:lstStyle>
          <a:p>
            <a:r>
              <a:t>Body Level One</a:t>
            </a:r>
          </a:p>
          <a:p>
            <a:pPr lvl="1"/>
            <a:r>
              <a:t>Body Level Two</a:t>
            </a:r>
          </a:p>
          <a:p>
            <a:pPr lvl="2"/>
            <a:r>
              <a:t>Body Level Three</a:t>
            </a:r>
          </a:p>
          <a:p>
            <a:pPr lvl="3"/>
            <a:r>
              <a:t>Body Level Four</a:t>
            </a:r>
          </a:p>
          <a:p>
            <a:pPr lvl="4"/>
            <a:r>
              <a:t>Body Level Five</a:t>
            </a:r>
          </a:p>
        </p:txBody>
      </p:sp>
      <p:sp>
        <p:nvSpPr>
          <p:cNvPr id="12" name="Shape 12"/>
          <p:cNvSpPr>
            <a:spLocks noGrp="1"/>
          </p:cNvSpPr>
          <p:nvPr>
            <p:ph type="sldNum" sz="quarter" idx="2"/>
          </p:nvPr>
        </p:nvSpPr>
        <p:spPr>
          <a:xfrm>
            <a:off x="228600" y="4783327"/>
            <a:ext cx="127000" cy="127001"/>
          </a:xfrm>
          <a:prstGeom prst="rect">
            <a:avLst/>
          </a:prstGeom>
        </p:spPr>
        <p:txBody>
          <a:bodyPr/>
          <a:lstStyle/>
          <a:p>
            <a:fld id="{86CB4B4D-7CA3-9044-876B-883B54F8677D}" type="slidenum">
              <a:rPr/>
              <a:t>‹#›</a:t>
            </a:fld>
            <a:endParaRPr/>
          </a:p>
        </p:txBody>
      </p:sp>
      <p:grpSp>
        <p:nvGrpSpPr>
          <p:cNvPr id="53" name="Group 53"/>
          <p:cNvGrpSpPr/>
          <p:nvPr/>
        </p:nvGrpSpPr>
        <p:grpSpPr>
          <a:xfrm>
            <a:off x="237911" y="4715490"/>
            <a:ext cx="473839" cy="192025"/>
            <a:chOff x="0" y="0"/>
            <a:chExt cx="473837" cy="192023"/>
          </a:xfrm>
        </p:grpSpPr>
        <p:sp>
          <p:nvSpPr>
            <p:cNvPr id="13" name="Shape 13"/>
            <p:cNvSpPr/>
            <p:nvPr/>
          </p:nvSpPr>
          <p:spPr>
            <a:xfrm>
              <a:off x="294540" y="51186"/>
              <a:ext cx="68345"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244" y="0"/>
                  </a:lnTo>
                  <a:lnTo>
                    <a:pt x="20561" y="5339"/>
                  </a:lnTo>
                  <a:lnTo>
                    <a:pt x="20832" y="9708"/>
                  </a:lnTo>
                  <a:lnTo>
                    <a:pt x="21058" y="13591"/>
                  </a:lnTo>
                  <a:lnTo>
                    <a:pt x="21374" y="17474"/>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4" name="Shape 14"/>
            <p:cNvSpPr/>
            <p:nvPr/>
          </p:nvSpPr>
          <p:spPr>
            <a:xfrm>
              <a:off x="379898" y="51187"/>
              <a:ext cx="68346" cy="12726"/>
            </a:xfrm>
            <a:custGeom>
              <a:avLst/>
              <a:gdLst/>
              <a:ahLst/>
              <a:cxnLst>
                <a:cxn ang="0">
                  <a:pos x="wd2" y="hd2"/>
                </a:cxn>
                <a:cxn ang="5400000">
                  <a:pos x="wd2" y="hd2"/>
                </a:cxn>
                <a:cxn ang="10800000">
                  <a:pos x="wd2" y="hd2"/>
                </a:cxn>
                <a:cxn ang="16200000">
                  <a:pos x="wd2" y="hd2"/>
                </a:cxn>
              </a:cxnLst>
              <a:rect l="0" t="0" r="r" b="b"/>
              <a:pathLst>
                <a:path w="21600" h="21600" extrusionOk="0">
                  <a:moveTo>
                    <a:pt x="1356" y="0"/>
                  </a:moveTo>
                  <a:lnTo>
                    <a:pt x="21600" y="0"/>
                  </a:lnTo>
                  <a:lnTo>
                    <a:pt x="21600" y="21600"/>
                  </a:lnTo>
                  <a:lnTo>
                    <a:pt x="0" y="21600"/>
                  </a:lnTo>
                  <a:lnTo>
                    <a:pt x="1356"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5" name="Shape 15"/>
            <p:cNvSpPr/>
            <p:nvPr/>
          </p:nvSpPr>
          <p:spPr>
            <a:xfrm>
              <a:off x="333001" y="76780"/>
              <a:ext cx="38463"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191" y="0"/>
                  </a:lnTo>
                  <a:lnTo>
                    <a:pt x="19432" y="1942"/>
                  </a:lnTo>
                  <a:lnTo>
                    <a:pt x="19673" y="4611"/>
                  </a:lnTo>
                  <a:lnTo>
                    <a:pt x="19994" y="7524"/>
                  </a:lnTo>
                  <a:lnTo>
                    <a:pt x="20396" y="10921"/>
                  </a:lnTo>
                  <a:lnTo>
                    <a:pt x="20717" y="14076"/>
                  </a:lnTo>
                  <a:lnTo>
                    <a:pt x="21038" y="16989"/>
                  </a:lnTo>
                  <a:lnTo>
                    <a:pt x="21359" y="19416"/>
                  </a:lnTo>
                  <a:lnTo>
                    <a:pt x="21520" y="21115"/>
                  </a:lnTo>
                  <a:lnTo>
                    <a:pt x="21600" y="21600"/>
                  </a:lnTo>
                  <a:lnTo>
                    <a:pt x="2409" y="21600"/>
                  </a:lnTo>
                  <a:lnTo>
                    <a:pt x="2168" y="19901"/>
                  </a:lnTo>
                  <a:lnTo>
                    <a:pt x="1847" y="17231"/>
                  </a:lnTo>
                  <a:lnTo>
                    <a:pt x="1526" y="14319"/>
                  </a:lnTo>
                  <a:lnTo>
                    <a:pt x="1204" y="10921"/>
                  </a:lnTo>
                  <a:lnTo>
                    <a:pt x="803" y="7766"/>
                  </a:lnTo>
                  <a:lnTo>
                    <a:pt x="482" y="4854"/>
                  </a:lnTo>
                  <a:lnTo>
                    <a:pt x="241" y="2427"/>
                  </a:lnTo>
                  <a:lnTo>
                    <a:pt x="0" y="728"/>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6" name="Shape 16"/>
            <p:cNvSpPr/>
            <p:nvPr/>
          </p:nvSpPr>
          <p:spPr>
            <a:xfrm>
              <a:off x="371462" y="76780"/>
              <a:ext cx="38320" cy="12727"/>
            </a:xfrm>
            <a:custGeom>
              <a:avLst/>
              <a:gdLst/>
              <a:ahLst/>
              <a:cxnLst>
                <a:cxn ang="0">
                  <a:pos x="wd2" y="hd2"/>
                </a:cxn>
                <a:cxn ang="5400000">
                  <a:pos x="wd2" y="hd2"/>
                </a:cxn>
                <a:cxn ang="10800000">
                  <a:pos x="wd2" y="hd2"/>
                </a:cxn>
                <a:cxn ang="16200000">
                  <a:pos x="wd2" y="hd2"/>
                </a:cxn>
              </a:cxnLst>
              <a:rect l="0" t="0" r="r" b="b"/>
              <a:pathLst>
                <a:path w="21600" h="21600" extrusionOk="0">
                  <a:moveTo>
                    <a:pt x="2337" y="0"/>
                  </a:moveTo>
                  <a:lnTo>
                    <a:pt x="21600" y="0"/>
                  </a:lnTo>
                  <a:lnTo>
                    <a:pt x="19182" y="21600"/>
                  </a:lnTo>
                  <a:lnTo>
                    <a:pt x="0" y="21600"/>
                  </a:lnTo>
                  <a:lnTo>
                    <a:pt x="2337"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7" name="Shape 17"/>
            <p:cNvSpPr/>
            <p:nvPr/>
          </p:nvSpPr>
          <p:spPr>
            <a:xfrm>
              <a:off x="341580" y="102374"/>
              <a:ext cx="59766"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0050" y="21600"/>
                  </a:lnTo>
                  <a:lnTo>
                    <a:pt x="1550" y="21600"/>
                  </a:lnTo>
                  <a:lnTo>
                    <a:pt x="1137" y="16320"/>
                  </a:lnTo>
                  <a:lnTo>
                    <a:pt x="827" y="12000"/>
                  </a:lnTo>
                  <a:lnTo>
                    <a:pt x="310" y="432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8" name="Shape 18"/>
            <p:cNvSpPr/>
            <p:nvPr/>
          </p:nvSpPr>
          <p:spPr>
            <a:xfrm>
              <a:off x="294539" y="128111"/>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19" name="Shape 19"/>
            <p:cNvSpPr/>
            <p:nvPr/>
          </p:nvSpPr>
          <p:spPr>
            <a:xfrm>
              <a:off x="409781" y="128111"/>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0" name="Shape 20"/>
            <p:cNvSpPr/>
            <p:nvPr/>
          </p:nvSpPr>
          <p:spPr>
            <a:xfrm>
              <a:off x="294539" y="102374"/>
              <a:ext cx="38462"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1" name="Shape 21"/>
            <p:cNvSpPr/>
            <p:nvPr/>
          </p:nvSpPr>
          <p:spPr>
            <a:xfrm>
              <a:off x="409781" y="102374"/>
              <a:ext cx="38462"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2" name="Shape 22"/>
            <p:cNvSpPr/>
            <p:nvPr/>
          </p:nvSpPr>
          <p:spPr>
            <a:xfrm>
              <a:off x="294539" y="76780"/>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3" name="Shape 23"/>
            <p:cNvSpPr/>
            <p:nvPr/>
          </p:nvSpPr>
          <p:spPr>
            <a:xfrm>
              <a:off x="409781" y="76780"/>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4" name="Shape 24"/>
            <p:cNvSpPr/>
            <p:nvPr/>
          </p:nvSpPr>
          <p:spPr>
            <a:xfrm>
              <a:off x="268946" y="153704"/>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5" name="Shape 25"/>
            <p:cNvSpPr/>
            <p:nvPr/>
          </p:nvSpPr>
          <p:spPr>
            <a:xfrm>
              <a:off x="268946" y="179298"/>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6" name="Shape 26"/>
            <p:cNvSpPr/>
            <p:nvPr/>
          </p:nvSpPr>
          <p:spPr>
            <a:xfrm>
              <a:off x="128110" y="128111"/>
              <a:ext cx="38463"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7" name="Shape 27"/>
            <p:cNvSpPr/>
            <p:nvPr/>
          </p:nvSpPr>
          <p:spPr>
            <a:xfrm>
              <a:off x="128110" y="51187"/>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8" name="Shape 28"/>
            <p:cNvSpPr/>
            <p:nvPr/>
          </p:nvSpPr>
          <p:spPr>
            <a:xfrm>
              <a:off x="25593" y="128111"/>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9" name="Shape 29"/>
            <p:cNvSpPr/>
            <p:nvPr/>
          </p:nvSpPr>
          <p:spPr>
            <a:xfrm>
              <a:off x="25593" y="102374"/>
              <a:ext cx="38462"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0" name="Shape 30"/>
            <p:cNvSpPr/>
            <p:nvPr/>
          </p:nvSpPr>
          <p:spPr>
            <a:xfrm>
              <a:off x="25593" y="76780"/>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1" name="Shape 31"/>
            <p:cNvSpPr/>
            <p:nvPr/>
          </p:nvSpPr>
          <p:spPr>
            <a:xfrm>
              <a:off x="25593" y="51187"/>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2" name="Shape 32"/>
            <p:cNvSpPr/>
            <p:nvPr/>
          </p:nvSpPr>
          <p:spPr>
            <a:xfrm>
              <a:off x="-1" y="153704"/>
              <a:ext cx="89649"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3" name="Shape 33"/>
            <p:cNvSpPr/>
            <p:nvPr/>
          </p:nvSpPr>
          <p:spPr>
            <a:xfrm>
              <a:off x="-1" y="179298"/>
              <a:ext cx="89649"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4" name="Shape 34"/>
            <p:cNvSpPr/>
            <p:nvPr/>
          </p:nvSpPr>
          <p:spPr>
            <a:xfrm>
              <a:off x="-1" y="0"/>
              <a:ext cx="89649"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5" name="Shape 35"/>
            <p:cNvSpPr/>
            <p:nvPr/>
          </p:nvSpPr>
          <p:spPr>
            <a:xfrm>
              <a:off x="-1" y="25593"/>
              <a:ext cx="89649"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6" name="Shape 36"/>
            <p:cNvSpPr/>
            <p:nvPr/>
          </p:nvSpPr>
          <p:spPr>
            <a:xfrm>
              <a:off x="268946" y="0"/>
              <a:ext cx="76924"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396" y="0"/>
                  </a:lnTo>
                  <a:lnTo>
                    <a:pt x="20636" y="4080"/>
                  </a:lnTo>
                  <a:lnTo>
                    <a:pt x="21038" y="11760"/>
                  </a:lnTo>
                  <a:lnTo>
                    <a:pt x="21279" y="16320"/>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37" name="Shape 37"/>
            <p:cNvSpPr/>
            <p:nvPr/>
          </p:nvSpPr>
          <p:spPr>
            <a:xfrm>
              <a:off x="268946" y="25593"/>
              <a:ext cx="85360"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515" y="0"/>
                  </a:lnTo>
                  <a:lnTo>
                    <a:pt x="20732" y="4126"/>
                  </a:lnTo>
                  <a:lnTo>
                    <a:pt x="20876" y="7038"/>
                  </a:lnTo>
                  <a:lnTo>
                    <a:pt x="21021" y="9708"/>
                  </a:lnTo>
                  <a:lnTo>
                    <a:pt x="21238" y="14562"/>
                  </a:lnTo>
                  <a:lnTo>
                    <a:pt x="21419" y="17717"/>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38" name="Shape 38"/>
            <p:cNvSpPr/>
            <p:nvPr/>
          </p:nvSpPr>
          <p:spPr>
            <a:xfrm>
              <a:off x="397056" y="0"/>
              <a:ext cx="76782" cy="12869"/>
            </a:xfrm>
            <a:custGeom>
              <a:avLst/>
              <a:gdLst/>
              <a:ahLst/>
              <a:cxnLst>
                <a:cxn ang="0">
                  <a:pos x="wd2" y="hd2"/>
                </a:cxn>
                <a:cxn ang="5400000">
                  <a:pos x="wd2" y="hd2"/>
                </a:cxn>
                <a:cxn ang="10800000">
                  <a:pos x="wd2" y="hd2"/>
                </a:cxn>
                <a:cxn ang="16200000">
                  <a:pos x="wd2" y="hd2"/>
                </a:cxn>
              </a:cxnLst>
              <a:rect l="0" t="0" r="r" b="b"/>
              <a:pathLst>
                <a:path w="21600" h="21600" extrusionOk="0">
                  <a:moveTo>
                    <a:pt x="1207" y="0"/>
                  </a:moveTo>
                  <a:lnTo>
                    <a:pt x="21600" y="0"/>
                  </a:lnTo>
                  <a:lnTo>
                    <a:pt x="21600" y="21600"/>
                  </a:lnTo>
                  <a:lnTo>
                    <a:pt x="0" y="21600"/>
                  </a:lnTo>
                  <a:lnTo>
                    <a:pt x="1207"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39" name="Shape 39"/>
            <p:cNvSpPr/>
            <p:nvPr/>
          </p:nvSpPr>
          <p:spPr>
            <a:xfrm>
              <a:off x="388620" y="25593"/>
              <a:ext cx="85217" cy="12727"/>
            </a:xfrm>
            <a:custGeom>
              <a:avLst/>
              <a:gdLst/>
              <a:ahLst/>
              <a:cxnLst>
                <a:cxn ang="0">
                  <a:pos x="wd2" y="hd2"/>
                </a:cxn>
                <a:cxn ang="5400000">
                  <a:pos x="wd2" y="hd2"/>
                </a:cxn>
                <a:cxn ang="10800000">
                  <a:pos x="wd2" y="hd2"/>
                </a:cxn>
                <a:cxn ang="16200000">
                  <a:pos x="wd2" y="hd2"/>
                </a:cxn>
              </a:cxnLst>
              <a:rect l="0" t="0" r="r" b="b"/>
              <a:pathLst>
                <a:path w="21600" h="21600" extrusionOk="0">
                  <a:moveTo>
                    <a:pt x="1051" y="0"/>
                  </a:moveTo>
                  <a:lnTo>
                    <a:pt x="21600" y="0"/>
                  </a:lnTo>
                  <a:lnTo>
                    <a:pt x="21600" y="21600"/>
                  </a:lnTo>
                  <a:lnTo>
                    <a:pt x="0" y="21600"/>
                  </a:lnTo>
                  <a:lnTo>
                    <a:pt x="1051"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0" name="Shape 40"/>
            <p:cNvSpPr/>
            <p:nvPr/>
          </p:nvSpPr>
          <p:spPr>
            <a:xfrm>
              <a:off x="409781" y="153704"/>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41" name="Shape 41"/>
            <p:cNvSpPr/>
            <p:nvPr/>
          </p:nvSpPr>
          <p:spPr>
            <a:xfrm>
              <a:off x="409781" y="179298"/>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42" name="Shape 42"/>
            <p:cNvSpPr/>
            <p:nvPr/>
          </p:nvSpPr>
          <p:spPr>
            <a:xfrm>
              <a:off x="365041" y="179298"/>
              <a:ext cx="12701"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0983" y="21600"/>
                  </a:lnTo>
                  <a:lnTo>
                    <a:pt x="9885" y="19416"/>
                  </a:lnTo>
                  <a:lnTo>
                    <a:pt x="8420" y="16989"/>
                  </a:lnTo>
                  <a:lnTo>
                    <a:pt x="6956" y="14076"/>
                  </a:lnTo>
                  <a:lnTo>
                    <a:pt x="5492" y="10679"/>
                  </a:lnTo>
                  <a:lnTo>
                    <a:pt x="3661" y="7524"/>
                  </a:lnTo>
                  <a:lnTo>
                    <a:pt x="2197" y="4369"/>
                  </a:lnTo>
                  <a:lnTo>
                    <a:pt x="1098" y="1942"/>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3" name="Shape 43"/>
            <p:cNvSpPr/>
            <p:nvPr/>
          </p:nvSpPr>
          <p:spPr>
            <a:xfrm>
              <a:off x="358594" y="153704"/>
              <a:ext cx="25595"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7980" y="21600"/>
                  </a:lnTo>
                  <a:lnTo>
                    <a:pt x="3620" y="21600"/>
                  </a:lnTo>
                  <a:lnTo>
                    <a:pt x="3017" y="17474"/>
                  </a:lnTo>
                  <a:lnTo>
                    <a:pt x="2172" y="13591"/>
                  </a:lnTo>
                  <a:lnTo>
                    <a:pt x="1569" y="9465"/>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4" name="Shape 44"/>
            <p:cNvSpPr/>
            <p:nvPr/>
          </p:nvSpPr>
          <p:spPr>
            <a:xfrm>
              <a:off x="350015" y="128111"/>
              <a:ext cx="42753"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9505" y="21600"/>
                  </a:lnTo>
                  <a:lnTo>
                    <a:pt x="2167" y="21600"/>
                  </a:lnTo>
                  <a:lnTo>
                    <a:pt x="1806" y="17474"/>
                  </a:lnTo>
                  <a:lnTo>
                    <a:pt x="1445" y="14319"/>
                  </a:lnTo>
                  <a:lnTo>
                    <a:pt x="1011" y="9465"/>
                  </a:lnTo>
                  <a:lnTo>
                    <a:pt x="722" y="7038"/>
                  </a:lnTo>
                  <a:lnTo>
                    <a:pt x="433" y="3883"/>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5" name="Shape 45"/>
            <p:cNvSpPr/>
            <p:nvPr/>
          </p:nvSpPr>
          <p:spPr>
            <a:xfrm>
              <a:off x="128110" y="102374"/>
              <a:ext cx="121105"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738" y="0"/>
                  </a:lnTo>
                  <a:lnTo>
                    <a:pt x="20452" y="6480"/>
                  </a:lnTo>
                  <a:lnTo>
                    <a:pt x="21064" y="13680"/>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6" name="Shape 46"/>
            <p:cNvSpPr/>
            <p:nvPr/>
          </p:nvSpPr>
          <p:spPr>
            <a:xfrm>
              <a:off x="204890" y="128111"/>
              <a:ext cx="51188"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936" y="0"/>
                  </a:lnTo>
                  <a:lnTo>
                    <a:pt x="21419" y="10436"/>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7" name="Shape 47"/>
            <p:cNvSpPr/>
            <p:nvPr/>
          </p:nvSpPr>
          <p:spPr>
            <a:xfrm>
              <a:off x="102373" y="153704"/>
              <a:ext cx="152133"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397" y="7524"/>
                  </a:lnTo>
                  <a:lnTo>
                    <a:pt x="21153" y="14562"/>
                  </a:lnTo>
                  <a:lnTo>
                    <a:pt x="20849"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8" name="Shape 48"/>
            <p:cNvSpPr/>
            <p:nvPr/>
          </p:nvSpPr>
          <p:spPr>
            <a:xfrm>
              <a:off x="102373" y="179298"/>
              <a:ext cx="136548"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0831" y="6310"/>
                  </a:lnTo>
                  <a:lnTo>
                    <a:pt x="20017" y="11649"/>
                  </a:lnTo>
                  <a:lnTo>
                    <a:pt x="19135" y="15775"/>
                  </a:lnTo>
                  <a:lnTo>
                    <a:pt x="18207" y="18930"/>
                  </a:lnTo>
                  <a:lnTo>
                    <a:pt x="17212" y="20872"/>
                  </a:lnTo>
                  <a:lnTo>
                    <a:pt x="16217"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9" name="Shape 49"/>
            <p:cNvSpPr/>
            <p:nvPr/>
          </p:nvSpPr>
          <p:spPr>
            <a:xfrm>
              <a:off x="128110" y="76780"/>
              <a:ext cx="121105"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064" y="8009"/>
                  </a:lnTo>
                  <a:lnTo>
                    <a:pt x="20452" y="15047"/>
                  </a:lnTo>
                  <a:lnTo>
                    <a:pt x="19764"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50" name="Shape 50"/>
            <p:cNvSpPr/>
            <p:nvPr/>
          </p:nvSpPr>
          <p:spPr>
            <a:xfrm>
              <a:off x="204890" y="51187"/>
              <a:ext cx="51188"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419" y="11164"/>
                  </a:lnTo>
                  <a:lnTo>
                    <a:pt x="20936"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51" name="Shape 51"/>
            <p:cNvSpPr/>
            <p:nvPr/>
          </p:nvSpPr>
          <p:spPr>
            <a:xfrm>
              <a:off x="102373" y="0"/>
              <a:ext cx="136548"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217" y="0"/>
                  </a:lnTo>
                  <a:lnTo>
                    <a:pt x="17212" y="720"/>
                  </a:lnTo>
                  <a:lnTo>
                    <a:pt x="18207" y="2640"/>
                  </a:lnTo>
                  <a:lnTo>
                    <a:pt x="19135" y="5760"/>
                  </a:lnTo>
                  <a:lnTo>
                    <a:pt x="20017" y="9840"/>
                  </a:lnTo>
                  <a:lnTo>
                    <a:pt x="20831" y="15120"/>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52" name="Shape 52"/>
            <p:cNvSpPr/>
            <p:nvPr/>
          </p:nvSpPr>
          <p:spPr>
            <a:xfrm>
              <a:off x="102373" y="25593"/>
              <a:ext cx="152133"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849" y="0"/>
                  </a:lnTo>
                  <a:lnTo>
                    <a:pt x="21153" y="6796"/>
                  </a:lnTo>
                  <a:lnTo>
                    <a:pt x="21397" y="14076"/>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grpSp>
      <p:sp>
        <p:nvSpPr>
          <p:cNvPr id="54" name="Shape 54"/>
          <p:cNvSpPr>
            <a:spLocks noGrp="1"/>
          </p:cNvSpPr>
          <p:nvPr>
            <p:ph type="title"/>
          </p:nvPr>
        </p:nvSpPr>
        <p:spPr>
          <a:xfrm>
            <a:off x="228600" y="173736"/>
            <a:ext cx="2834640" cy="1600201"/>
          </a:xfrm>
          <a:prstGeom prst="rect">
            <a:avLst/>
          </a:prstGeom>
        </p:spPr>
        <p:txBody>
          <a:bodyPr/>
          <a:lstStyle>
            <a:lvl1pPr>
              <a:lnSpc>
                <a:spcPct val="100000"/>
              </a:lnSpc>
              <a:defRPr sz="2000">
                <a:solidFill>
                  <a:srgbClr val="E0E0E0"/>
                </a:solidFill>
              </a:defRPr>
            </a:lvl1pPr>
          </a:lstStyle>
          <a:p>
            <a:r>
              <a:t>Title Text</a:t>
            </a:r>
          </a:p>
        </p:txBody>
      </p:sp>
      <p:pic>
        <p:nvPicPr>
          <p:cNvPr id="55" name="Watson_logotype_rev_RGB.png"/>
          <p:cNvPicPr>
            <a:picLocks noChangeAspect="1"/>
          </p:cNvPicPr>
          <p:nvPr/>
        </p:nvPicPr>
        <p:blipFill>
          <a:blip r:embed="rId2">
            <a:extLst/>
          </a:blip>
          <a:stretch>
            <a:fillRect/>
          </a:stretch>
        </p:blipFill>
        <p:spPr>
          <a:xfrm>
            <a:off x="-190500" y="1955982"/>
            <a:ext cx="1844435" cy="1029262"/>
          </a:xfrm>
          <a:prstGeom prst="rect">
            <a:avLst/>
          </a:prstGeom>
          <a:ln w="12700">
            <a:miter lim="400000"/>
          </a:ln>
        </p:spPr>
      </p:pic>
    </p:spTree>
    <p:extLst>
      <p:ext uri="{BB962C8B-B14F-4D97-AF65-F5344CB8AC3E}">
        <p14:creationId xmlns:p14="http://schemas.microsoft.com/office/powerpoint/2010/main" val="953428808"/>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02 Title and Content (beside)">
    <p:spTree>
      <p:nvGrpSpPr>
        <p:cNvPr id="1" name=""/>
        <p:cNvGrpSpPr/>
        <p:nvPr/>
      </p:nvGrpSpPr>
      <p:grpSpPr>
        <a:xfrm>
          <a:off x="0" y="0"/>
          <a:ext cx="0" cy="0"/>
          <a:chOff x="0" y="0"/>
          <a:chExt cx="0" cy="0"/>
        </a:xfrm>
      </p:grpSpPr>
      <p:sp>
        <p:nvSpPr>
          <p:cNvPr id="2" name="Title 1"/>
          <p:cNvSpPr>
            <a:spLocks noGrp="1"/>
          </p:cNvSpPr>
          <p:nvPr>
            <p:ph type="title"/>
          </p:nvPr>
        </p:nvSpPr>
        <p:spPr>
          <a:xfrm>
            <a:off x="333755" y="320497"/>
            <a:ext cx="6965403" cy="545778"/>
          </a:xfrm>
        </p:spPr>
        <p:txBody>
          <a:bodyPr/>
          <a:lstStyle>
            <a:lvl1pPr>
              <a:defRPr sz="2000" b="1">
                <a:solidFill>
                  <a:srgbClr val="585858"/>
                </a:solidFill>
                <a:latin typeface="Helvetica Neue" charset="0"/>
                <a:ea typeface="Helvetica Neue" charset="0"/>
                <a:cs typeface="Helvetica Neue" charset="0"/>
              </a:defRPr>
            </a:lvl1pPr>
          </a:lstStyle>
          <a:p>
            <a:r>
              <a:rPr lang="en-US" noProof="0" dirty="0"/>
              <a:t>Click to edit Master title style</a:t>
            </a:r>
          </a:p>
        </p:txBody>
      </p:sp>
      <p:sp>
        <p:nvSpPr>
          <p:cNvPr id="4" name="Date Placeholder 3"/>
          <p:cNvSpPr>
            <a:spLocks noGrp="1"/>
          </p:cNvSpPr>
          <p:nvPr>
            <p:ph type="dt" sz="half" idx="10"/>
          </p:nvPr>
        </p:nvSpPr>
        <p:spPr>
          <a:xfrm>
            <a:off x="6961589" y="4727448"/>
            <a:ext cx="1809432" cy="201168"/>
          </a:xfrm>
          <a:prstGeom prst="rect">
            <a:avLst/>
          </a:prstGeom>
        </p:spPr>
        <p:txBody>
          <a:bodyPr/>
          <a:lstStyle>
            <a:lvl1pPr>
              <a:defRPr sz="500" b="0" i="0">
                <a:solidFill>
                  <a:srgbClr val="585858"/>
                </a:solidFill>
                <a:latin typeface="Helvetica Neue" charset="0"/>
                <a:ea typeface="Helvetica Neue" charset="0"/>
                <a:cs typeface="Helvetica Neue" charset="0"/>
              </a:defRPr>
            </a:lvl1pPr>
          </a:lstStyle>
          <a:p>
            <a:fld id="{BCFE5051-8846-074F-85CE-9E52CFC1E815}" type="datetime1">
              <a:rPr lang="en-US" smtClean="0"/>
              <a:pPr/>
              <a:t>9/23/18</a:t>
            </a:fld>
            <a:endParaRPr lang="en-US"/>
          </a:p>
        </p:txBody>
      </p:sp>
      <p:sp>
        <p:nvSpPr>
          <p:cNvPr id="6" name="Slide Number Placeholder 5"/>
          <p:cNvSpPr>
            <a:spLocks noGrp="1"/>
          </p:cNvSpPr>
          <p:nvPr>
            <p:ph type="sldNum" sz="quarter" idx="12"/>
          </p:nvPr>
        </p:nvSpPr>
        <p:spPr>
          <a:xfrm>
            <a:off x="333755" y="4727448"/>
            <a:ext cx="210312" cy="201168"/>
          </a:xfrm>
        </p:spPr>
        <p:txBody>
          <a:bodyPr/>
          <a:lstStyle>
            <a:lvl1pPr>
              <a:defRPr sz="500" b="0" i="0">
                <a:solidFill>
                  <a:srgbClr val="585858"/>
                </a:solidFill>
                <a:latin typeface="Helvetica Neue" charset="0"/>
                <a:ea typeface="Helvetica Neue" charset="0"/>
                <a:cs typeface="Helvetica Neue" charset="0"/>
              </a:defRPr>
            </a:lvl1pPr>
          </a:lstStyle>
          <a:p>
            <a:fld id="{E4DBDE34-E9B5-E04F-B662-69720E4BCB53}" type="slidenum">
              <a:rPr lang="en-US" smtClean="0"/>
              <a:pPr/>
              <a:t>‹#›</a:t>
            </a:fld>
            <a:endParaRPr lang="en-US"/>
          </a:p>
        </p:txBody>
      </p:sp>
      <p:sp>
        <p:nvSpPr>
          <p:cNvPr id="11" name="Content Placeholder 10"/>
          <p:cNvSpPr>
            <a:spLocks noGrp="1"/>
          </p:cNvSpPr>
          <p:nvPr>
            <p:ph sz="quarter" idx="13"/>
          </p:nvPr>
        </p:nvSpPr>
        <p:spPr>
          <a:xfrm>
            <a:off x="333754" y="1187117"/>
            <a:ext cx="5489529" cy="3368842"/>
          </a:xfrm>
          <a:prstGeom prst="rect">
            <a:avLst/>
          </a:prstGeom>
        </p:spPr>
        <p:txBody>
          <a:bodyPr lIns="0" tIns="0" rIns="0" bIns="0"/>
          <a:lstStyle>
            <a:lvl1pPr>
              <a:spcBef>
                <a:spcPts val="0"/>
              </a:spcBef>
              <a:spcAft>
                <a:spcPts val="1000"/>
              </a:spcAft>
              <a:defRPr sz="1400" strike="noStrike">
                <a:solidFill>
                  <a:srgbClr val="585858"/>
                </a:solidFill>
                <a:latin typeface="Helvetica Neue" charset="0"/>
                <a:ea typeface="Helvetica Neue" charset="0"/>
                <a:cs typeface="Helvetica Neue" charset="0"/>
              </a:defRPr>
            </a:lvl1pPr>
            <a:lvl2pPr>
              <a:spcBef>
                <a:spcPts val="0"/>
              </a:spcBef>
              <a:spcAft>
                <a:spcPts val="1000"/>
              </a:spcAft>
              <a:defRPr sz="1400" strike="noStrike">
                <a:solidFill>
                  <a:srgbClr val="585858"/>
                </a:solidFill>
                <a:latin typeface="Helvetica Neue" charset="0"/>
                <a:ea typeface="Helvetica Neue" charset="0"/>
                <a:cs typeface="Helvetica Neue" charset="0"/>
              </a:defRPr>
            </a:lvl2pPr>
            <a:lvl3pPr>
              <a:spcBef>
                <a:spcPts val="0"/>
              </a:spcBef>
              <a:spcAft>
                <a:spcPts val="1000"/>
              </a:spcAft>
              <a:defRPr sz="1400" strike="noStrike">
                <a:solidFill>
                  <a:srgbClr val="585858"/>
                </a:solidFill>
                <a:latin typeface="Helvetica Neue" charset="0"/>
                <a:ea typeface="Helvetica Neue" charset="0"/>
                <a:cs typeface="Helvetica Neue" charset="0"/>
              </a:defRPr>
            </a:lvl3pPr>
            <a:lvl4pPr>
              <a:spcBef>
                <a:spcPts val="0"/>
              </a:spcBef>
              <a:spcAft>
                <a:spcPts val="1000"/>
              </a:spcAft>
              <a:defRPr sz="1400" strike="noStrike">
                <a:solidFill>
                  <a:srgbClr val="585858"/>
                </a:solidFill>
                <a:latin typeface="Helvetica Neue" charset="0"/>
                <a:ea typeface="Helvetica Neue" charset="0"/>
                <a:cs typeface="Helvetica Neue" charset="0"/>
              </a:defRPr>
            </a:lvl4pPr>
            <a:lvl5pPr>
              <a:spcBef>
                <a:spcPts val="0"/>
              </a:spcBef>
              <a:spcAft>
                <a:spcPts val="1000"/>
              </a:spcAft>
              <a:defRPr sz="1400" strike="noStrike">
                <a:solidFill>
                  <a:srgbClr val="585858"/>
                </a:solidFill>
                <a:latin typeface="Helvetica Neue" charset="0"/>
                <a:ea typeface="Helvetica Neue" charset="0"/>
                <a:cs typeface="Helvetica Neue"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73585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bg2"/>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bg2"/>
                </a:solidFill>
              </a:defRPr>
            </a:lvl1pPr>
          </a:lstStyle>
          <a:p>
            <a:r>
              <a:rPr lang="en-US" dirty="0"/>
              <a:t>Click to edit Master title style</a:t>
            </a:r>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spTree>
    <p:extLst>
      <p:ext uri="{BB962C8B-B14F-4D97-AF65-F5344CB8AC3E}">
        <p14:creationId xmlns:p14="http://schemas.microsoft.com/office/powerpoint/2010/main" val="5603501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182575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
        <p:nvSpPr>
          <p:cNvPr id="8" name="Text Placeholder 7"/>
          <p:cNvSpPr>
            <a:spLocks noGrp="1"/>
          </p:cNvSpPr>
          <p:nvPr>
            <p:ph type="body" sz="quarter" idx="12"/>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25930425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9203467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68631563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15651543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02233810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41980386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5969462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98220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1989037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565241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4524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
        <p:nvSpPr>
          <p:cNvPr id="8" name="Text Placeholder 7"/>
          <p:cNvSpPr>
            <a:spLocks noGrp="1"/>
          </p:cNvSpPr>
          <p:nvPr>
            <p:ph type="body" sz="quarter" idx="12"/>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167525579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491450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877322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0071696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54618308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35406954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96263555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02147684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6997114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6158938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618350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36601713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72839688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5515322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61512192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790001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004835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3104229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7046409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1425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208651536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8032340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Tree>
    <p:extLst>
      <p:ext uri="{BB962C8B-B14F-4D97-AF65-F5344CB8AC3E}">
        <p14:creationId xmlns:p14="http://schemas.microsoft.com/office/powerpoint/2010/main" val="125680613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592248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17829499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2094" cy="526097"/>
          </a:xfrm>
          <a:prstGeom prst="rect">
            <a:avLst/>
          </a:prstGeom>
        </p:spPr>
      </p:pic>
    </p:spTree>
    <p:extLst>
      <p:ext uri="{BB962C8B-B14F-4D97-AF65-F5344CB8AC3E}">
        <p14:creationId xmlns:p14="http://schemas.microsoft.com/office/powerpoint/2010/main" val="107428659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8" name="Picture 7"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93811" y="4705334"/>
            <a:ext cx="521589" cy="211471"/>
          </a:xfrm>
          <a:prstGeom prst="rect">
            <a:avLst/>
          </a:prstGeom>
        </p:spPr>
      </p:pic>
    </p:spTree>
    <p:extLst>
      <p:ext uri="{BB962C8B-B14F-4D97-AF65-F5344CB8AC3E}">
        <p14:creationId xmlns:p14="http://schemas.microsoft.com/office/powerpoint/2010/main" val="30824995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02642031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008104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73682930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144949078"/>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91269824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243763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9147501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68376247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391761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858454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200921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020520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110182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487260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3030447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11286"/>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6659833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492536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852116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65128235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17138711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6858000" y="4832418"/>
            <a:ext cx="2057400" cy="137160"/>
          </a:xfrm>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152058252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7514879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0680535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133692794"/>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4536750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502749896"/>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2329705"/>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7112024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34" Type="http://schemas.openxmlformats.org/officeDocument/2006/relationships/slideLayout" Target="../slideLayouts/slideLayout71.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theme" Target="../theme/theme2.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slideLayout" Target="../slideLayouts/slideLayout72.xml"/><Relationship Id="rId8"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5.xml"/><Relationship Id="rId18" Type="http://schemas.openxmlformats.org/officeDocument/2006/relationships/slideLayout" Target="../slideLayouts/slideLayout90.xml"/><Relationship Id="rId26" Type="http://schemas.openxmlformats.org/officeDocument/2006/relationships/slideLayout" Target="../slideLayouts/slideLayout98.xml"/><Relationship Id="rId39" Type="http://schemas.openxmlformats.org/officeDocument/2006/relationships/slideLayout" Target="../slideLayouts/slideLayout111.xml"/><Relationship Id="rId21" Type="http://schemas.openxmlformats.org/officeDocument/2006/relationships/slideLayout" Target="../slideLayouts/slideLayout93.xml"/><Relationship Id="rId34" Type="http://schemas.openxmlformats.org/officeDocument/2006/relationships/slideLayout" Target="../slideLayouts/slideLayout106.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slideLayout" Target="../slideLayouts/slideLayout97.xml"/><Relationship Id="rId33" Type="http://schemas.openxmlformats.org/officeDocument/2006/relationships/slideLayout" Target="../slideLayouts/slideLayout105.xml"/><Relationship Id="rId38" Type="http://schemas.openxmlformats.org/officeDocument/2006/relationships/slideLayout" Target="../slideLayouts/slideLayout110.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29" Type="http://schemas.openxmlformats.org/officeDocument/2006/relationships/slideLayout" Target="../slideLayouts/slideLayout101.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32" Type="http://schemas.openxmlformats.org/officeDocument/2006/relationships/slideLayout" Target="../slideLayouts/slideLayout104.xml"/><Relationship Id="rId37" Type="http://schemas.openxmlformats.org/officeDocument/2006/relationships/slideLayout" Target="../slideLayouts/slideLayout109.xml"/><Relationship Id="rId40" Type="http://schemas.openxmlformats.org/officeDocument/2006/relationships/theme" Target="../theme/theme3.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28" Type="http://schemas.openxmlformats.org/officeDocument/2006/relationships/slideLayout" Target="../slideLayouts/slideLayout100.xml"/><Relationship Id="rId36" Type="http://schemas.openxmlformats.org/officeDocument/2006/relationships/slideLayout" Target="../slideLayouts/slideLayout108.xml"/><Relationship Id="rId10" Type="http://schemas.openxmlformats.org/officeDocument/2006/relationships/slideLayout" Target="../slideLayouts/slideLayout82.xml"/><Relationship Id="rId19" Type="http://schemas.openxmlformats.org/officeDocument/2006/relationships/slideLayout" Target="../slideLayouts/slideLayout91.xml"/><Relationship Id="rId31" Type="http://schemas.openxmlformats.org/officeDocument/2006/relationships/slideLayout" Target="../slideLayouts/slideLayout103.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slideLayout" Target="../slideLayouts/slideLayout94.xml"/><Relationship Id="rId27" Type="http://schemas.openxmlformats.org/officeDocument/2006/relationships/slideLayout" Target="../slideLayouts/slideLayout99.xml"/><Relationship Id="rId30" Type="http://schemas.openxmlformats.org/officeDocument/2006/relationships/slideLayout" Target="../slideLayouts/slideLayout102.xml"/><Relationship Id="rId35" Type="http://schemas.openxmlformats.org/officeDocument/2006/relationships/slideLayout" Target="../slideLayouts/slideLayout107.xml"/><Relationship Id="rId8" Type="http://schemas.openxmlformats.org/officeDocument/2006/relationships/slideLayout" Target="../slideLayouts/slideLayout80.xml"/><Relationship Id="rId3" Type="http://schemas.openxmlformats.org/officeDocument/2006/relationships/slideLayout" Target="../slideLayouts/slideLayout75.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24.xml"/><Relationship Id="rId18" Type="http://schemas.openxmlformats.org/officeDocument/2006/relationships/slideLayout" Target="../slideLayouts/slideLayout129.xml"/><Relationship Id="rId26" Type="http://schemas.openxmlformats.org/officeDocument/2006/relationships/slideLayout" Target="../slideLayouts/slideLayout137.xml"/><Relationship Id="rId3" Type="http://schemas.openxmlformats.org/officeDocument/2006/relationships/slideLayout" Target="../slideLayouts/slideLayout114.xml"/><Relationship Id="rId21" Type="http://schemas.openxmlformats.org/officeDocument/2006/relationships/slideLayout" Target="../slideLayouts/slideLayout132.xml"/><Relationship Id="rId34" Type="http://schemas.openxmlformats.org/officeDocument/2006/relationships/slideLayout" Target="../slideLayouts/slideLayout145.xml"/><Relationship Id="rId7" Type="http://schemas.openxmlformats.org/officeDocument/2006/relationships/slideLayout" Target="../slideLayouts/slideLayout118.xml"/><Relationship Id="rId12" Type="http://schemas.openxmlformats.org/officeDocument/2006/relationships/slideLayout" Target="../slideLayouts/slideLayout123.xml"/><Relationship Id="rId17" Type="http://schemas.openxmlformats.org/officeDocument/2006/relationships/slideLayout" Target="../slideLayouts/slideLayout128.xml"/><Relationship Id="rId25" Type="http://schemas.openxmlformats.org/officeDocument/2006/relationships/slideLayout" Target="../slideLayouts/slideLayout136.xml"/><Relationship Id="rId33" Type="http://schemas.openxmlformats.org/officeDocument/2006/relationships/slideLayout" Target="../slideLayouts/slideLayout144.xml"/><Relationship Id="rId2" Type="http://schemas.openxmlformats.org/officeDocument/2006/relationships/slideLayout" Target="../slideLayouts/slideLayout113.xml"/><Relationship Id="rId16" Type="http://schemas.openxmlformats.org/officeDocument/2006/relationships/slideLayout" Target="../slideLayouts/slideLayout127.xml"/><Relationship Id="rId20" Type="http://schemas.openxmlformats.org/officeDocument/2006/relationships/slideLayout" Target="../slideLayouts/slideLayout131.xml"/><Relationship Id="rId29" Type="http://schemas.openxmlformats.org/officeDocument/2006/relationships/slideLayout" Target="../slideLayouts/slideLayout140.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24" Type="http://schemas.openxmlformats.org/officeDocument/2006/relationships/slideLayout" Target="../slideLayouts/slideLayout135.xml"/><Relationship Id="rId32" Type="http://schemas.openxmlformats.org/officeDocument/2006/relationships/slideLayout" Target="../slideLayouts/slideLayout143.xml"/><Relationship Id="rId5" Type="http://schemas.openxmlformats.org/officeDocument/2006/relationships/slideLayout" Target="../slideLayouts/slideLayout116.xml"/><Relationship Id="rId15" Type="http://schemas.openxmlformats.org/officeDocument/2006/relationships/slideLayout" Target="../slideLayouts/slideLayout126.xml"/><Relationship Id="rId23" Type="http://schemas.openxmlformats.org/officeDocument/2006/relationships/slideLayout" Target="../slideLayouts/slideLayout134.xml"/><Relationship Id="rId28" Type="http://schemas.openxmlformats.org/officeDocument/2006/relationships/slideLayout" Target="../slideLayouts/slideLayout139.xml"/><Relationship Id="rId36" Type="http://schemas.openxmlformats.org/officeDocument/2006/relationships/theme" Target="../theme/theme4.xml"/><Relationship Id="rId10" Type="http://schemas.openxmlformats.org/officeDocument/2006/relationships/slideLayout" Target="../slideLayouts/slideLayout121.xml"/><Relationship Id="rId19" Type="http://schemas.openxmlformats.org/officeDocument/2006/relationships/slideLayout" Target="../slideLayouts/slideLayout130.xml"/><Relationship Id="rId31" Type="http://schemas.openxmlformats.org/officeDocument/2006/relationships/slideLayout" Target="../slideLayouts/slideLayout142.xml"/><Relationship Id="rId4" Type="http://schemas.openxmlformats.org/officeDocument/2006/relationships/slideLayout" Target="../slideLayouts/slideLayout115.xml"/><Relationship Id="rId9" Type="http://schemas.openxmlformats.org/officeDocument/2006/relationships/slideLayout" Target="../slideLayouts/slideLayout120.xml"/><Relationship Id="rId14" Type="http://schemas.openxmlformats.org/officeDocument/2006/relationships/slideLayout" Target="../slideLayouts/slideLayout125.xml"/><Relationship Id="rId22" Type="http://schemas.openxmlformats.org/officeDocument/2006/relationships/slideLayout" Target="../slideLayouts/slideLayout133.xml"/><Relationship Id="rId27" Type="http://schemas.openxmlformats.org/officeDocument/2006/relationships/slideLayout" Target="../slideLayouts/slideLayout138.xml"/><Relationship Id="rId30" Type="http://schemas.openxmlformats.org/officeDocument/2006/relationships/slideLayout" Target="../slideLayouts/slideLayout141.xml"/><Relationship Id="rId35" Type="http://schemas.openxmlformats.org/officeDocument/2006/relationships/slideLayout" Target="../slideLayouts/slideLayout146.xml"/><Relationship Id="rId8" Type="http://schemas.openxmlformats.org/officeDocument/2006/relationships/slideLayout" Target="../slideLayouts/slideLayout1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3FD999D4-B456-9943-89B7-30D56181CE18}"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en-US"/>
              <a:t>Group Name / DOC ID / Month XX, 2017 / © 2017 IBM Corporation</a:t>
            </a:r>
          </a:p>
        </p:txBody>
      </p:sp>
    </p:spTree>
    <p:extLst>
      <p:ext uri="{BB962C8B-B14F-4D97-AF65-F5344CB8AC3E}">
        <p14:creationId xmlns:p14="http://schemas.microsoft.com/office/powerpoint/2010/main" val="11740452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819"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822" r:id="rId34"/>
    <p:sldLayoutId id="2147483707" r:id="rId35"/>
    <p:sldLayoutId id="2147483826" r:id="rId36"/>
    <p:sldLayoutId id="2147483832" r:id="rId37"/>
  </p:sldLayoutIdLst>
  <p:hf hdr="0" ft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851100411"/>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818"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 id="2147483736" r:id="rId27"/>
    <p:sldLayoutId id="2147483737" r:id="rId28"/>
    <p:sldLayoutId id="2147483738" r:id="rId29"/>
    <p:sldLayoutId id="2147483739" r:id="rId30"/>
    <p:sldLayoutId id="2147483740" r:id="rId31"/>
    <p:sldLayoutId id="2147483741" r:id="rId32"/>
    <p:sldLayoutId id="2147483742" r:id="rId33"/>
    <p:sldLayoutId id="2147483823" r:id="rId34"/>
    <p:sldLayoutId id="2147483744" r:id="rId35"/>
  </p:sldLayoutIdLst>
  <p:hf hdr="0" ft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163973141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 id="2147483762" r:id="rId17"/>
    <p:sldLayoutId id="2147483763" r:id="rId18"/>
    <p:sldLayoutId id="2147483764" r:id="rId19"/>
    <p:sldLayoutId id="2147483765" r:id="rId20"/>
    <p:sldLayoutId id="2147483766" r:id="rId21"/>
    <p:sldLayoutId id="2147483767" r:id="rId22"/>
    <p:sldLayoutId id="2147483768" r:id="rId23"/>
    <p:sldLayoutId id="2147483769" r:id="rId24"/>
    <p:sldLayoutId id="2147483770" r:id="rId25"/>
    <p:sldLayoutId id="2147483771" r:id="rId26"/>
    <p:sldLayoutId id="2147483772" r:id="rId27"/>
    <p:sldLayoutId id="2147483773" r:id="rId28"/>
    <p:sldLayoutId id="2147483774" r:id="rId29"/>
    <p:sldLayoutId id="2147483775" r:id="rId30"/>
    <p:sldLayoutId id="2147483776" r:id="rId31"/>
    <p:sldLayoutId id="2147483777" r:id="rId32"/>
    <p:sldLayoutId id="2147483778" r:id="rId33"/>
    <p:sldLayoutId id="2147483824" r:id="rId34"/>
    <p:sldLayoutId id="2147483780" r:id="rId35"/>
    <p:sldLayoutId id="2147483827" r:id="rId36"/>
    <p:sldLayoutId id="2147483831" r:id="rId37"/>
    <p:sldLayoutId id="2147483833" r:id="rId38"/>
    <p:sldLayoutId id="2147483834" r:id="rId39"/>
  </p:sldLayoutIdLst>
  <p:hf hdr="0" ft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136730811"/>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817"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 id="2147483795" r:id="rId14"/>
    <p:sldLayoutId id="2147483796" r:id="rId15"/>
    <p:sldLayoutId id="2147483797" r:id="rId16"/>
    <p:sldLayoutId id="2147483798" r:id="rId17"/>
    <p:sldLayoutId id="2147483799" r:id="rId18"/>
    <p:sldLayoutId id="2147483800" r:id="rId19"/>
    <p:sldLayoutId id="2147483801" r:id="rId20"/>
    <p:sldLayoutId id="2147483802" r:id="rId21"/>
    <p:sldLayoutId id="2147483803" r:id="rId22"/>
    <p:sldLayoutId id="2147483804" r:id="rId23"/>
    <p:sldLayoutId id="2147483805" r:id="rId24"/>
    <p:sldLayoutId id="2147483806" r:id="rId25"/>
    <p:sldLayoutId id="2147483807" r:id="rId26"/>
    <p:sldLayoutId id="2147483808" r:id="rId27"/>
    <p:sldLayoutId id="2147483809" r:id="rId28"/>
    <p:sldLayoutId id="2147483810" r:id="rId29"/>
    <p:sldLayoutId id="2147483811" r:id="rId30"/>
    <p:sldLayoutId id="2147483812" r:id="rId31"/>
    <p:sldLayoutId id="2147483813" r:id="rId32"/>
    <p:sldLayoutId id="2147483814" r:id="rId33"/>
    <p:sldLayoutId id="2147483825" r:id="rId34"/>
    <p:sldLayoutId id="2147483816" r:id="rId35"/>
  </p:sldLayoutIdLst>
  <p:hf hdr="0" ft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3" Type="http://schemas.openxmlformats.org/officeDocument/2006/relationships/hyperlink" Target="http://www.ibm.com/links/?url=https://www.uni-osnabrueck.de" TargetMode="External"/><Relationship Id="rId2" Type="http://schemas.openxmlformats.org/officeDocument/2006/relationships/notesSlide" Target="../notesSlides/notesSlide5.xml"/><Relationship Id="rId1" Type="http://schemas.openxmlformats.org/officeDocument/2006/relationships/slideLayout" Target="../slideLayouts/slideLayout11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1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10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8.xml"/><Relationship Id="rId1" Type="http://schemas.openxmlformats.org/officeDocument/2006/relationships/slideLayout" Target="../slideLayouts/slideLayout109.xml"/><Relationship Id="rId6" Type="http://schemas.openxmlformats.org/officeDocument/2006/relationships/slide" Target="slide17.xml"/><Relationship Id="rId5" Type="http://schemas.openxmlformats.org/officeDocument/2006/relationships/slide" Target="slide5.xml"/><Relationship Id="rId4" Type="http://schemas.openxmlformats.org/officeDocument/2006/relationships/chart" Target="../charts/chart6.xml"/></Relationships>
</file>

<file path=ppt/slides/_rels/slide17.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chart" Target="../charts/chart7.xml"/><Relationship Id="rId1" Type="http://schemas.openxmlformats.org/officeDocument/2006/relationships/slideLayout" Target="../slideLayouts/slideLayout109.xml"/></Relationships>
</file>

<file path=ppt/slides/_rels/slide18.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9.xml"/><Relationship Id="rId1" Type="http://schemas.openxmlformats.org/officeDocument/2006/relationships/slideLayout" Target="../slideLayouts/slideLayout109.xml"/><Relationship Id="rId5" Type="http://schemas.openxmlformats.org/officeDocument/2006/relationships/slide" Target="slide19.xml"/><Relationship Id="rId4" Type="http://schemas.openxmlformats.org/officeDocument/2006/relationships/slide" Target="slide5.xml"/></Relationships>
</file>

<file path=ppt/slides/_rels/slide19.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0.xml"/><Relationship Id="rId1" Type="http://schemas.openxmlformats.org/officeDocument/2006/relationships/slideLayout" Target="../slideLayouts/slideLayout109.xml"/><Relationship Id="rId5" Type="http://schemas.openxmlformats.org/officeDocument/2006/relationships/slide" Target="slide20.xml"/><Relationship Id="rId4" Type="http://schemas.openxmlformats.org/officeDocument/2006/relationships/slide" Target="slide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08.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1.xml"/><Relationship Id="rId1" Type="http://schemas.openxmlformats.org/officeDocument/2006/relationships/slideLayout" Target="../slideLayouts/slideLayout109.xml"/><Relationship Id="rId5" Type="http://schemas.openxmlformats.org/officeDocument/2006/relationships/chart" Target="../charts/chart11.xml"/><Relationship Id="rId4" Type="http://schemas.openxmlformats.org/officeDocument/2006/relationships/slide" Target="slide5.xml"/></Relationships>
</file>

<file path=ppt/slides/_rels/slide21.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12.xml"/><Relationship Id="rId1" Type="http://schemas.openxmlformats.org/officeDocument/2006/relationships/slideLayout" Target="../slideLayouts/slideLayout109.xml"/><Relationship Id="rId4" Type="http://schemas.openxmlformats.org/officeDocument/2006/relationships/chart" Target="../charts/chart12.xml"/></Relationships>
</file>

<file path=ppt/slides/_rels/slide22.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13.xml"/><Relationship Id="rId1" Type="http://schemas.openxmlformats.org/officeDocument/2006/relationships/slideLayout" Target="../slideLayouts/slideLayout109.xml"/><Relationship Id="rId4" Type="http://schemas.openxmlformats.org/officeDocument/2006/relationships/chart" Target="../charts/chart13.xml"/></Relationships>
</file>

<file path=ppt/slides/_rels/slide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10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08.xml"/></Relationships>
</file>

<file path=ppt/slides/_rels/slide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slide" Target="slide22.xml"/><Relationship Id="rId1" Type="http://schemas.openxmlformats.org/officeDocument/2006/relationships/slideLayout" Target="../slideLayouts/slideLayout108.xml"/><Relationship Id="rId5" Type="http://schemas.openxmlformats.org/officeDocument/2006/relationships/chart" Target="../charts/chart4.xml"/><Relationship Id="rId4" Type="http://schemas.openxmlformats.org/officeDocument/2006/relationships/slide" Target="slide2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1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 name="Shape 495"/>
          <p:cNvSpPr>
            <a:spLocks noGrp="1"/>
          </p:cNvSpPr>
          <p:nvPr>
            <p:ph type="sldNum" sz="quarter" idx="2"/>
          </p:nvPr>
        </p:nvSpPr>
        <p:spPr>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rPr/>
              <a:t>1</a:t>
            </a:fld>
            <a:endParaRPr/>
          </a:p>
        </p:txBody>
      </p:sp>
      <p:sp>
        <p:nvSpPr>
          <p:cNvPr id="496" name="Shape 496"/>
          <p:cNvSpPr>
            <a:spLocks noGrp="1"/>
          </p:cNvSpPr>
          <p:nvPr>
            <p:ph type="ctrTitle"/>
          </p:nvPr>
        </p:nvSpPr>
        <p:spPr>
          <a:xfrm>
            <a:off x="228600" y="470535"/>
            <a:ext cx="4914900" cy="825724"/>
          </a:xfrm>
          <a:prstGeom prst="rect">
            <a:avLst/>
          </a:prstGeom>
        </p:spPr>
        <p:txBody>
          <a:bodyPr/>
          <a:lstStyle/>
          <a:p>
            <a:r>
              <a:rPr lang="en-US" sz="2400" dirty="0"/>
              <a:t>Flight Log classification for</a:t>
            </a:r>
            <a:br>
              <a:rPr lang="en-US" sz="2400" dirty="0"/>
            </a:br>
            <a:r>
              <a:rPr lang="en-US" sz="2400" dirty="0"/>
              <a:t>Emirates Airlines</a:t>
            </a:r>
            <a:br>
              <a:rPr lang="en-US" sz="2400" dirty="0"/>
            </a:br>
            <a:br>
              <a:rPr lang="en-US" sz="2400" dirty="0"/>
            </a:br>
            <a:r>
              <a:rPr lang="en-US" dirty="0"/>
              <a:t>Solution Results</a:t>
            </a:r>
            <a:endParaRPr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3303" t="-3388" r="23900" b="32330"/>
          <a:stretch/>
        </p:blipFill>
        <p:spPr>
          <a:xfrm>
            <a:off x="3349257" y="310817"/>
            <a:ext cx="5794744" cy="4832683"/>
          </a:xfrm>
          <a:prstGeom prst="rect">
            <a:avLst/>
          </a:prstGeom>
        </p:spPr>
      </p:pic>
    </p:spTree>
    <p:extLst>
      <p:ext uri="{BB962C8B-B14F-4D97-AF65-F5344CB8AC3E}">
        <p14:creationId xmlns:p14="http://schemas.microsoft.com/office/powerpoint/2010/main" val="1902485789"/>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27118" y="615091"/>
            <a:ext cx="1461479" cy="994172"/>
          </a:xfrm>
        </p:spPr>
        <p:txBody>
          <a:bodyPr>
            <a:normAutofit fontScale="90000"/>
          </a:bodyPr>
          <a:lstStyle/>
          <a:p>
            <a:pPr fontAlgn="base"/>
            <a:r>
              <a:rPr lang="en-US" b="1" dirty="0" err="1"/>
              <a:t>Osnabrück</a:t>
            </a:r>
            <a:r>
              <a:rPr lang="en-US" dirty="0"/>
              <a:t> </a:t>
            </a:r>
            <a:r>
              <a:rPr lang="en-US" b="1" dirty="0"/>
              <a:t>University</a:t>
            </a:r>
            <a:br>
              <a:rPr lang="en-US" b="1" dirty="0"/>
            </a:br>
            <a:br>
              <a:rPr lang="en-US" dirty="0"/>
            </a:br>
            <a:endParaRPr lang="en-US" dirty="0"/>
          </a:p>
        </p:txBody>
      </p:sp>
      <p:sp>
        <p:nvSpPr>
          <p:cNvPr id="5" name="TextBox 4"/>
          <p:cNvSpPr txBox="1"/>
          <p:nvPr/>
        </p:nvSpPr>
        <p:spPr>
          <a:xfrm>
            <a:off x="327118" y="1302509"/>
            <a:ext cx="1779268" cy="1223412"/>
          </a:xfrm>
          <a:prstGeom prst="rect">
            <a:avLst/>
          </a:prstGeom>
          <a:noFill/>
        </p:spPr>
        <p:txBody>
          <a:bodyPr wrap="square" rtlCol="0">
            <a:spAutoFit/>
          </a:bodyPr>
          <a:lstStyle/>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Cloud</a:t>
            </a:r>
          </a:p>
          <a:p>
            <a:pPr marL="214313" indent="-214313">
              <a:buFont typeface="Arial" panose="020B0604020202020204" pitchFamily="34" charset="0"/>
              <a:buChar char="•"/>
            </a:pPr>
            <a:endParaRPr lang="en-US" sz="1050" dirty="0">
              <a:solidFill>
                <a:schemeClr val="bg1"/>
              </a:solidFill>
              <a:latin typeface="Arial" panose="020B0604020202020204" pitchFamily="34" charset="0"/>
              <a:cs typeface="Arial" panose="020B0604020202020204" pitchFamily="34" charset="0"/>
            </a:endParaRPr>
          </a:p>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Natural Language Classifier</a:t>
            </a:r>
          </a:p>
          <a:p>
            <a:pPr marL="214313" indent="-214313">
              <a:buFont typeface="Arial" panose="020B0604020202020204" pitchFamily="34" charset="0"/>
              <a:buChar char="•"/>
            </a:pPr>
            <a:endParaRPr lang="en-US" sz="1050" dirty="0">
              <a:solidFill>
                <a:schemeClr val="bg1"/>
              </a:solidFill>
              <a:latin typeface="Arial" panose="020B0604020202020204" pitchFamily="34" charset="0"/>
              <a:cs typeface="Arial" panose="020B0604020202020204" pitchFamily="34" charset="0"/>
            </a:endParaRPr>
          </a:p>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Engagement Advisor</a:t>
            </a:r>
            <a:endParaRPr lang="en-US" sz="1013" dirty="0">
              <a:solidFill>
                <a:schemeClr val="bg1"/>
              </a:solidFill>
            </a:endParaRPr>
          </a:p>
        </p:txBody>
      </p:sp>
      <p:sp>
        <p:nvSpPr>
          <p:cNvPr id="6" name="TextBox 5"/>
          <p:cNvSpPr txBox="1">
            <a:spLocks noChangeArrowheads="1"/>
          </p:cNvSpPr>
          <p:nvPr/>
        </p:nvSpPr>
        <p:spPr bwMode="auto">
          <a:xfrm>
            <a:off x="2246640" y="2135494"/>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Company Description</a:t>
            </a:r>
          </a:p>
        </p:txBody>
      </p:sp>
      <p:sp>
        <p:nvSpPr>
          <p:cNvPr id="7" name="TextBox 6"/>
          <p:cNvSpPr txBox="1">
            <a:spLocks noChangeArrowheads="1"/>
          </p:cNvSpPr>
          <p:nvPr/>
        </p:nvSpPr>
        <p:spPr bwMode="auto">
          <a:xfrm>
            <a:off x="2246640" y="2428962"/>
            <a:ext cx="2986770" cy="1762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900" dirty="0"/>
              <a:t>Located in </a:t>
            </a:r>
            <a:r>
              <a:rPr lang="en-US" sz="900" dirty="0" err="1"/>
              <a:t>Osnabrück</a:t>
            </a:r>
            <a:r>
              <a:rPr lang="en-US" sz="900" dirty="0"/>
              <a:t>, Germany, </a:t>
            </a:r>
            <a:r>
              <a:rPr lang="en-US" sz="900" dirty="0">
                <a:hlinkClick r:id="rId3"/>
              </a:rPr>
              <a:t>Universität Osnabrück, or Osnabrück University</a:t>
            </a:r>
            <a:r>
              <a:rPr lang="en-US" sz="900" dirty="0"/>
              <a:t> in English, specializes in research and teaching for the humanities, social sciences, cognitive science, law, and business administration and economics. Founded in 1974, the university has around 13,500 undergraduate, graduate and PhD students.</a:t>
            </a:r>
            <a:endParaRPr lang="en-US" altLang="en-US" sz="1200" dirty="0"/>
          </a:p>
        </p:txBody>
      </p:sp>
      <p:sp>
        <p:nvSpPr>
          <p:cNvPr id="8" name="TextBox 2"/>
          <p:cNvSpPr txBox="1">
            <a:spLocks noChangeArrowheads="1"/>
          </p:cNvSpPr>
          <p:nvPr/>
        </p:nvSpPr>
        <p:spPr bwMode="auto">
          <a:xfrm>
            <a:off x="5593529" y="175378"/>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Challenge</a:t>
            </a:r>
          </a:p>
        </p:txBody>
      </p:sp>
      <p:sp>
        <p:nvSpPr>
          <p:cNvPr id="9" name="TextBox 4"/>
          <p:cNvSpPr txBox="1">
            <a:spLocks noChangeArrowheads="1"/>
          </p:cNvSpPr>
          <p:nvPr/>
        </p:nvSpPr>
        <p:spPr bwMode="auto">
          <a:xfrm>
            <a:off x="5593531" y="438294"/>
            <a:ext cx="3299009" cy="39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239"/>
              </a:spcAft>
              <a:buNone/>
              <a:defRPr/>
            </a:pPr>
            <a:r>
              <a:rPr lang="en-US" sz="750" dirty="0"/>
              <a:t>Institute of Cognitive Science at </a:t>
            </a:r>
            <a:r>
              <a:rPr lang="en-US" sz="750" dirty="0" err="1"/>
              <a:t>Osnabrück</a:t>
            </a:r>
            <a:r>
              <a:rPr lang="en-US" sz="750" dirty="0"/>
              <a:t> University researchers saw that social media held many potential clues and needed a way to effectively analyze the content and form predictions.</a:t>
            </a:r>
            <a:endParaRPr lang="en-US" altLang="en-US" sz="750" dirty="0">
              <a:latin typeface="Arial" pitchFamily="34" charset="0"/>
              <a:cs typeface="Arial" pitchFamily="34" charset="0"/>
            </a:endParaRPr>
          </a:p>
        </p:txBody>
      </p:sp>
      <p:sp>
        <p:nvSpPr>
          <p:cNvPr id="10" name="TextBox 2"/>
          <p:cNvSpPr txBox="1">
            <a:spLocks noChangeArrowheads="1"/>
          </p:cNvSpPr>
          <p:nvPr/>
        </p:nvSpPr>
        <p:spPr bwMode="auto">
          <a:xfrm>
            <a:off x="5593529" y="862990"/>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Solution</a:t>
            </a:r>
          </a:p>
        </p:txBody>
      </p:sp>
      <p:sp>
        <p:nvSpPr>
          <p:cNvPr id="11" name="TextBox 10"/>
          <p:cNvSpPr txBox="1">
            <a:spLocks noChangeArrowheads="1"/>
          </p:cNvSpPr>
          <p:nvPr/>
        </p:nvSpPr>
        <p:spPr bwMode="auto">
          <a:xfrm>
            <a:off x="5593529" y="1115294"/>
            <a:ext cx="3299010" cy="909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239"/>
              </a:spcAft>
              <a:buNone/>
              <a:defRPr/>
            </a:pPr>
            <a:r>
              <a:rPr lang="en-US" sz="750" dirty="0"/>
              <a:t>Using the IBM Cloud and IBM Watson Natural Language Classifier the institute’s solution enables researchers to perform predictive analysis based on 500 million live tweets per day, weighed against more than 3,000 of the latest research papers and data from CDC. Based on these correlations, the system can help predict outbreaks before they happen. It can also pair its knowledge with IBM Watson Engagement Advisor technology to answer free-form questions such as “Do I need to be vaccinated?” </a:t>
            </a:r>
            <a:endParaRPr lang="en-US" altLang="en-US" sz="750" dirty="0"/>
          </a:p>
          <a:p>
            <a:pPr>
              <a:lnSpc>
                <a:spcPts val="788"/>
              </a:lnSpc>
              <a:spcBef>
                <a:spcPct val="0"/>
              </a:spcBef>
              <a:spcAft>
                <a:spcPts val="375"/>
              </a:spcAft>
              <a:buClrTx/>
              <a:buNone/>
            </a:pPr>
            <a:endParaRPr lang="en-US" altLang="en-US" sz="750" dirty="0"/>
          </a:p>
        </p:txBody>
      </p:sp>
      <p:sp>
        <p:nvSpPr>
          <p:cNvPr id="15" name="Rectangle 14"/>
          <p:cNvSpPr/>
          <p:nvPr/>
        </p:nvSpPr>
        <p:spPr>
          <a:xfrm>
            <a:off x="5527246" y="3684067"/>
            <a:ext cx="3550471" cy="727250"/>
          </a:xfrm>
          <a:prstGeom prst="rect">
            <a:avLst/>
          </a:prstGeom>
        </p:spPr>
        <p:txBody>
          <a:bodyPr wrap="square">
            <a:spAutoFit/>
          </a:bodyPr>
          <a:lstStyle/>
          <a:p>
            <a:pPr>
              <a:spcBef>
                <a:spcPct val="0"/>
              </a:spcBef>
              <a:buClrTx/>
              <a:buNone/>
            </a:pPr>
            <a:r>
              <a:rPr lang="en-US" sz="1013" dirty="0">
                <a:solidFill>
                  <a:srgbClr val="508DCA"/>
                </a:solidFill>
              </a:rPr>
              <a:t>“Within only six months, our students have been able to implement a project that is commercially relevant.”</a:t>
            </a:r>
          </a:p>
          <a:p>
            <a:pPr algn="r">
              <a:spcBef>
                <a:spcPct val="0"/>
              </a:spcBef>
              <a:buClrTx/>
              <a:buNone/>
            </a:pPr>
            <a:r>
              <a:rPr lang="en-US" sz="1050" b="1" dirty="0">
                <a:solidFill>
                  <a:srgbClr val="508DCA"/>
                </a:solidFill>
              </a:rPr>
              <a:t>— Professor Dr. Gordon </a:t>
            </a:r>
            <a:r>
              <a:rPr lang="en-US" sz="1050" b="1" dirty="0" err="1">
                <a:solidFill>
                  <a:srgbClr val="508DCA"/>
                </a:solidFill>
              </a:rPr>
              <a:t>Pipa</a:t>
            </a:r>
            <a:r>
              <a:rPr lang="en-US" sz="1050" b="1" dirty="0">
                <a:solidFill>
                  <a:srgbClr val="508DCA"/>
                </a:solidFill>
              </a:rPr>
              <a:t>, Chair of the </a:t>
            </a:r>
            <a:r>
              <a:rPr lang="en-US" sz="1050" b="1" dirty="0" err="1">
                <a:solidFill>
                  <a:srgbClr val="508DCA"/>
                </a:solidFill>
              </a:rPr>
              <a:t>Neuroinformatics</a:t>
            </a:r>
            <a:r>
              <a:rPr lang="en-US" sz="1050" b="1" dirty="0">
                <a:solidFill>
                  <a:srgbClr val="508DCA"/>
                </a:solidFill>
              </a:rPr>
              <a:t> Department, </a:t>
            </a:r>
            <a:r>
              <a:rPr lang="en-US" sz="1050" b="1" dirty="0" err="1">
                <a:solidFill>
                  <a:srgbClr val="508DCA"/>
                </a:solidFill>
              </a:rPr>
              <a:t>Osnabrück</a:t>
            </a:r>
            <a:r>
              <a:rPr lang="en-US" sz="1050" b="1" dirty="0">
                <a:solidFill>
                  <a:srgbClr val="508DCA"/>
                </a:solidFill>
              </a:rPr>
              <a:t> University</a:t>
            </a:r>
            <a:endParaRPr lang="en-US" altLang="en-US" sz="1013" dirty="0">
              <a:solidFill>
                <a:srgbClr val="508DCA"/>
              </a:solidFill>
            </a:endParaRPr>
          </a:p>
        </p:txBody>
      </p:sp>
      <p:pic>
        <p:nvPicPr>
          <p:cNvPr id="20" name="Picture 33" descr="\\blr-file4\IBM\IBM_Production\Case Study\Cloud Services (WU)\218923\0\USEN\FINALS_PRF9\Proofing\Links\Autodesk_Young_Man&amp;Laptop_at_Desk.t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46640" y="247687"/>
            <a:ext cx="3029100" cy="1722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2"/>
          <p:cNvSpPr txBox="1">
            <a:spLocks noChangeArrowheads="1"/>
          </p:cNvSpPr>
          <p:nvPr/>
        </p:nvSpPr>
        <p:spPr bwMode="auto">
          <a:xfrm>
            <a:off x="5593529" y="1972684"/>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Benefits</a:t>
            </a:r>
          </a:p>
        </p:txBody>
      </p:sp>
      <p:sp>
        <p:nvSpPr>
          <p:cNvPr id="14" name="TextBox 13"/>
          <p:cNvSpPr txBox="1">
            <a:spLocks noChangeArrowheads="1"/>
          </p:cNvSpPr>
          <p:nvPr/>
        </p:nvSpPr>
        <p:spPr bwMode="auto">
          <a:xfrm>
            <a:off x="5527246" y="2696911"/>
            <a:ext cx="3616754" cy="655734"/>
          </a:xfrm>
          <a:prstGeom prst="rect">
            <a:avLst/>
          </a:prstGeom>
          <a:noFill/>
          <a:ln>
            <a:noFill/>
          </a:ln>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lnSpc>
                <a:spcPts val="788"/>
              </a:lnSpc>
              <a:spcBef>
                <a:spcPct val="0"/>
              </a:spcBef>
              <a:spcAft>
                <a:spcPts val="375"/>
              </a:spcAft>
              <a:buClrTx/>
              <a:buNone/>
            </a:pPr>
            <a:endParaRPr lang="en-US" altLang="en-US" sz="750" dirty="0"/>
          </a:p>
        </p:txBody>
      </p:sp>
      <p:sp>
        <p:nvSpPr>
          <p:cNvPr id="16" name="TextBox 15"/>
          <p:cNvSpPr txBox="1">
            <a:spLocks noChangeArrowheads="1"/>
          </p:cNvSpPr>
          <p:nvPr/>
        </p:nvSpPr>
        <p:spPr bwMode="auto">
          <a:xfrm>
            <a:off x="5595379" y="2235599"/>
            <a:ext cx="3299010" cy="909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buNone/>
            </a:pPr>
            <a:r>
              <a:rPr lang="en-US" sz="900" b="1" dirty="0"/>
              <a:t>60% of research time saved </a:t>
            </a:r>
            <a:r>
              <a:rPr lang="en-US" sz="900" dirty="0"/>
              <a:t>by letting researchers code and implement software faster to focus more time on conceptual issues</a:t>
            </a:r>
          </a:p>
          <a:p>
            <a:pPr>
              <a:buNone/>
            </a:pPr>
            <a:r>
              <a:rPr lang="en-US" sz="900" b="1" dirty="0"/>
              <a:t>Two weeks saved for updates </a:t>
            </a:r>
            <a:r>
              <a:rPr lang="en-US" sz="900" dirty="0"/>
              <a:t>by instantly examining real-time data rather than waiting for delayed data from hospitals</a:t>
            </a:r>
          </a:p>
          <a:p>
            <a:pPr fontAlgn="base">
              <a:buNone/>
            </a:pPr>
            <a:r>
              <a:rPr lang="en-US" sz="900" dirty="0"/>
              <a:t>Generates </a:t>
            </a:r>
            <a:r>
              <a:rPr lang="en-US" sz="900" b="1" dirty="0"/>
              <a:t>commercial interest </a:t>
            </a:r>
            <a:r>
              <a:rPr lang="en-US" sz="900" dirty="0"/>
              <a:t>by building predictive capabilities that can serve the healthcare and health insurance industries</a:t>
            </a:r>
          </a:p>
        </p:txBody>
      </p:sp>
    </p:spTree>
    <p:extLst>
      <p:ext uri="{BB962C8B-B14F-4D97-AF65-F5344CB8AC3E}">
        <p14:creationId xmlns:p14="http://schemas.microsoft.com/office/powerpoint/2010/main" val="6970683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Orreco</a:t>
            </a:r>
            <a:endParaRPr lang="en-US" dirty="0"/>
          </a:p>
        </p:txBody>
      </p:sp>
      <p:sp>
        <p:nvSpPr>
          <p:cNvPr id="3" name="TextBox 2"/>
          <p:cNvSpPr txBox="1">
            <a:spLocks noChangeArrowheads="1"/>
          </p:cNvSpPr>
          <p:nvPr/>
        </p:nvSpPr>
        <p:spPr bwMode="auto">
          <a:xfrm>
            <a:off x="2276940" y="2248283"/>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Company Description</a:t>
            </a:r>
          </a:p>
        </p:txBody>
      </p:sp>
      <p:sp>
        <p:nvSpPr>
          <p:cNvPr id="4" name="TextBox 3"/>
          <p:cNvSpPr txBox="1">
            <a:spLocks noChangeArrowheads="1"/>
          </p:cNvSpPr>
          <p:nvPr/>
        </p:nvSpPr>
        <p:spPr bwMode="auto">
          <a:xfrm>
            <a:off x="2277854" y="2512861"/>
            <a:ext cx="2970422" cy="1373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750" dirty="0"/>
              <a:t>Founded in 2010 in </a:t>
            </a:r>
            <a:r>
              <a:rPr lang="en-US" sz="750" dirty="0" err="1"/>
              <a:t>Sligo</a:t>
            </a:r>
            <a:r>
              <a:rPr lang="en-US" sz="750" dirty="0"/>
              <a:t>, Ireland, </a:t>
            </a:r>
            <a:r>
              <a:rPr lang="en-US" sz="750" dirty="0" err="1"/>
              <a:t>Orreco</a:t>
            </a:r>
            <a:r>
              <a:rPr lang="en-US" sz="750" dirty="0"/>
              <a:t> is a sports and data science company specializing in professional sports. Its first-of-a-kind learning and cognitive coaching platform helps Olympic and professional athletes avoid injury and maximize performance by recommending personalized training regimens based on deep analysis of structured and unstructured data. The company has worked with more than 1,500 athletes in various major sports leagues, including Major League Baseball (MLB), the National Hockey League (NHL), Britain’s Premier League and the Professional Golf Association (PGA) and has renewed contracts with National Basketball Association franchises.</a:t>
            </a:r>
            <a:endParaRPr lang="en-US" altLang="en-US" sz="750" dirty="0"/>
          </a:p>
        </p:txBody>
      </p:sp>
      <p:sp>
        <p:nvSpPr>
          <p:cNvPr id="5" name="TextBox 2"/>
          <p:cNvSpPr txBox="1">
            <a:spLocks noChangeArrowheads="1"/>
          </p:cNvSpPr>
          <p:nvPr/>
        </p:nvSpPr>
        <p:spPr bwMode="auto">
          <a:xfrm>
            <a:off x="5593531" y="218084"/>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Challenge</a:t>
            </a:r>
          </a:p>
        </p:txBody>
      </p:sp>
      <p:sp>
        <p:nvSpPr>
          <p:cNvPr id="6" name="TextBox 4"/>
          <p:cNvSpPr txBox="1">
            <a:spLocks noChangeArrowheads="1"/>
          </p:cNvSpPr>
          <p:nvPr/>
        </p:nvSpPr>
        <p:spPr bwMode="auto">
          <a:xfrm>
            <a:off x="5593531" y="481394"/>
            <a:ext cx="2965658" cy="959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750" dirty="0"/>
              <a:t>To help elite athletes optimize training and performance,</a:t>
            </a:r>
          </a:p>
          <a:p>
            <a:pPr>
              <a:spcBef>
                <a:spcPct val="0"/>
              </a:spcBef>
              <a:buClrTx/>
              <a:buNone/>
            </a:pPr>
            <a:r>
              <a:rPr lang="en-US" sz="750" dirty="0" err="1"/>
              <a:t>Orreco</a:t>
            </a:r>
            <a:r>
              <a:rPr lang="en-US" sz="750" dirty="0"/>
              <a:t> sought a platform that could analyze</a:t>
            </a:r>
          </a:p>
          <a:p>
            <a:pPr>
              <a:spcBef>
                <a:spcPct val="0"/>
              </a:spcBef>
              <a:buClrTx/>
              <a:buNone/>
            </a:pPr>
            <a:r>
              <a:rPr lang="en-US" sz="750" dirty="0"/>
              <a:t>physiological and biomarker data and deliver</a:t>
            </a:r>
          </a:p>
          <a:p>
            <a:pPr>
              <a:spcBef>
                <a:spcPct val="0"/>
              </a:spcBef>
              <a:buClrTx/>
              <a:buNone/>
            </a:pPr>
            <a:r>
              <a:rPr lang="en-US" sz="750" dirty="0"/>
              <a:t>actionable recommendations for improvement.</a:t>
            </a:r>
            <a:endParaRPr lang="en-US" altLang="en-US" sz="750" dirty="0"/>
          </a:p>
        </p:txBody>
      </p:sp>
      <p:sp>
        <p:nvSpPr>
          <p:cNvPr id="7" name="TextBox 2"/>
          <p:cNvSpPr txBox="1">
            <a:spLocks noChangeArrowheads="1"/>
          </p:cNvSpPr>
          <p:nvPr/>
        </p:nvSpPr>
        <p:spPr bwMode="auto">
          <a:xfrm>
            <a:off x="5593531" y="1560151"/>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Benefits</a:t>
            </a:r>
          </a:p>
        </p:txBody>
      </p:sp>
      <p:sp>
        <p:nvSpPr>
          <p:cNvPr id="8" name="TextBox 4"/>
          <p:cNvSpPr txBox="1">
            <a:spLocks noChangeArrowheads="1"/>
          </p:cNvSpPr>
          <p:nvPr/>
        </p:nvSpPr>
        <p:spPr bwMode="auto">
          <a:xfrm>
            <a:off x="5593531" y="1828177"/>
            <a:ext cx="2965658" cy="909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750" dirty="0"/>
              <a:t>Using IBM Watson APIs, the company built</a:t>
            </a:r>
          </a:p>
          <a:p>
            <a:pPr>
              <a:spcBef>
                <a:spcPct val="0"/>
              </a:spcBef>
              <a:buClrTx/>
              <a:buNone/>
            </a:pPr>
            <a:r>
              <a:rPr lang="en-US" sz="750" dirty="0"/>
              <a:t>the world’s first cognitive solution for sports that</a:t>
            </a:r>
          </a:p>
          <a:p>
            <a:pPr>
              <a:spcBef>
                <a:spcPct val="0"/>
              </a:spcBef>
              <a:buClrTx/>
              <a:buNone/>
            </a:pPr>
            <a:r>
              <a:rPr lang="en-US" sz="750" dirty="0"/>
              <a:t>helps athletes predict injury risk and readiness</a:t>
            </a:r>
          </a:p>
          <a:p>
            <a:pPr>
              <a:spcBef>
                <a:spcPct val="0"/>
              </a:spcBef>
              <a:buClrTx/>
              <a:buNone/>
            </a:pPr>
            <a:r>
              <a:rPr lang="en-US" sz="750" dirty="0"/>
              <a:t>to perform. The platform analyzes unstructured</a:t>
            </a:r>
          </a:p>
          <a:p>
            <a:pPr>
              <a:spcBef>
                <a:spcPct val="0"/>
              </a:spcBef>
              <a:buClrTx/>
              <a:buNone/>
            </a:pPr>
            <a:r>
              <a:rPr lang="en-US" sz="750" dirty="0"/>
              <a:t>data, enabling coaches to ask performance related</a:t>
            </a:r>
          </a:p>
          <a:p>
            <a:pPr>
              <a:spcBef>
                <a:spcPct val="0"/>
              </a:spcBef>
              <a:buClrTx/>
              <a:buNone/>
            </a:pPr>
            <a:r>
              <a:rPr lang="en-US" sz="750" dirty="0"/>
              <a:t>questions and receive evidence-based</a:t>
            </a:r>
          </a:p>
          <a:p>
            <a:pPr>
              <a:spcBef>
                <a:spcPct val="0"/>
              </a:spcBef>
              <a:buClrTx/>
              <a:buNone/>
            </a:pPr>
            <a:r>
              <a:rPr lang="en-US" sz="750" dirty="0"/>
              <a:t>answers that reveal insights into how players</a:t>
            </a:r>
          </a:p>
          <a:p>
            <a:pPr>
              <a:spcBef>
                <a:spcPct val="0"/>
              </a:spcBef>
              <a:buClrTx/>
              <a:buNone/>
            </a:pPr>
            <a:r>
              <a:rPr lang="en-US" sz="750" dirty="0"/>
              <a:t>can improve performance.</a:t>
            </a:r>
            <a:endParaRPr lang="en-US" altLang="en-US" sz="750" dirty="0"/>
          </a:p>
          <a:p>
            <a:pPr eaLnBrk="1" hangingPunct="1">
              <a:spcBef>
                <a:spcPct val="0"/>
              </a:spcBef>
              <a:buClrTx/>
              <a:buFont typeface="Wingdings" charset="2"/>
              <a:buNone/>
            </a:pPr>
            <a:endParaRPr lang="en-US" altLang="en-US" sz="750" dirty="0"/>
          </a:p>
          <a:p>
            <a:pPr eaLnBrk="1" hangingPunct="1">
              <a:spcBef>
                <a:spcPct val="0"/>
              </a:spcBef>
              <a:buClrTx/>
              <a:buFont typeface="Wingdings" charset="2"/>
              <a:buNone/>
            </a:pPr>
            <a:endParaRPr lang="en-US" altLang="en-US" sz="750" dirty="0"/>
          </a:p>
          <a:p>
            <a:pPr>
              <a:lnSpc>
                <a:spcPts val="788"/>
              </a:lnSpc>
              <a:spcBef>
                <a:spcPct val="0"/>
              </a:spcBef>
              <a:spcAft>
                <a:spcPts val="375"/>
              </a:spcAft>
              <a:buClrTx/>
              <a:buNone/>
            </a:pPr>
            <a:endParaRPr lang="en-US" altLang="en-US" sz="750" dirty="0"/>
          </a:p>
          <a:p>
            <a:pPr>
              <a:lnSpc>
                <a:spcPts val="788"/>
              </a:lnSpc>
              <a:spcBef>
                <a:spcPct val="0"/>
              </a:spcBef>
              <a:spcAft>
                <a:spcPts val="375"/>
              </a:spcAft>
              <a:buClrTx/>
              <a:buNone/>
            </a:pPr>
            <a:endParaRPr lang="en-US" altLang="en-US" sz="750" dirty="0"/>
          </a:p>
          <a:p>
            <a:pPr>
              <a:lnSpc>
                <a:spcPts val="788"/>
              </a:lnSpc>
              <a:spcBef>
                <a:spcPct val="0"/>
              </a:spcBef>
              <a:spcAft>
                <a:spcPts val="375"/>
              </a:spcAft>
              <a:buClrTx/>
              <a:buNone/>
            </a:pPr>
            <a:endParaRPr lang="en-US" altLang="en-US" sz="750" dirty="0"/>
          </a:p>
        </p:txBody>
      </p:sp>
      <p:sp>
        <p:nvSpPr>
          <p:cNvPr id="9" name="TextBox 4"/>
          <p:cNvSpPr txBox="1">
            <a:spLocks noChangeArrowheads="1"/>
          </p:cNvSpPr>
          <p:nvPr/>
        </p:nvSpPr>
        <p:spPr bwMode="auto">
          <a:xfrm>
            <a:off x="5593530" y="2926558"/>
            <a:ext cx="3325247" cy="1674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800" dirty="0">
                <a:solidFill>
                  <a:srgbClr val="508DCA"/>
                </a:solidFill>
              </a:rPr>
              <a:t>“What’s most compelling about Watson is its ability to help understand unstructured data and help create personalized</a:t>
            </a:r>
          </a:p>
          <a:p>
            <a:pPr>
              <a:spcBef>
                <a:spcPct val="0"/>
              </a:spcBef>
              <a:buClrTx/>
              <a:buNone/>
            </a:pPr>
            <a:r>
              <a:rPr lang="en-US" sz="1800" dirty="0">
                <a:solidFill>
                  <a:srgbClr val="508DCA"/>
                </a:solidFill>
              </a:rPr>
              <a:t>solutions for individual athletes.”</a:t>
            </a:r>
          </a:p>
          <a:p>
            <a:pPr>
              <a:spcBef>
                <a:spcPct val="0"/>
              </a:spcBef>
              <a:buClrTx/>
              <a:buNone/>
            </a:pPr>
            <a:r>
              <a:rPr lang="en-US" sz="1800" dirty="0">
                <a:solidFill>
                  <a:srgbClr val="508DCA"/>
                </a:solidFill>
              </a:rPr>
              <a:t>    —</a:t>
            </a:r>
            <a:r>
              <a:rPr lang="en-US" sz="1200" dirty="0">
                <a:solidFill>
                  <a:srgbClr val="508DCA"/>
                </a:solidFill>
              </a:rPr>
              <a:t>Brian Moore, PhD., CEO, </a:t>
            </a:r>
            <a:r>
              <a:rPr lang="en-US" sz="1200" dirty="0" err="1">
                <a:solidFill>
                  <a:srgbClr val="508DCA"/>
                </a:solidFill>
              </a:rPr>
              <a:t>Orreco</a:t>
            </a:r>
            <a:endParaRPr lang="en-US" altLang="en-US" sz="1200" dirty="0">
              <a:solidFill>
                <a:srgbClr val="508DCA"/>
              </a:solidFill>
            </a:endParaRPr>
          </a:p>
        </p:txBody>
      </p:sp>
      <p:sp>
        <p:nvSpPr>
          <p:cNvPr id="10" name="TextBox 9"/>
          <p:cNvSpPr txBox="1"/>
          <p:nvPr/>
        </p:nvSpPr>
        <p:spPr>
          <a:xfrm>
            <a:off x="287930" y="1551496"/>
            <a:ext cx="1779268" cy="577081"/>
          </a:xfrm>
          <a:prstGeom prst="rect">
            <a:avLst/>
          </a:prstGeom>
          <a:noFill/>
        </p:spPr>
        <p:txBody>
          <a:bodyPr wrap="square" rtlCol="0">
            <a:spAutoFit/>
          </a:bodyPr>
          <a:lstStyle/>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Natural Language Classifier</a:t>
            </a:r>
          </a:p>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Discovery</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6940" y="236176"/>
            <a:ext cx="2971336" cy="1929980"/>
          </a:xfrm>
          <a:prstGeom prst="rect">
            <a:avLst/>
          </a:prstGeom>
        </p:spPr>
      </p:pic>
    </p:spTree>
    <p:extLst>
      <p:ext uri="{BB962C8B-B14F-4D97-AF65-F5344CB8AC3E}">
        <p14:creationId xmlns:p14="http://schemas.microsoft.com/office/powerpoint/2010/main" val="190173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FB9AE69-B896-D549-BC9B-327D02DFFC72}"/>
              </a:ext>
            </a:extLst>
          </p:cNvPr>
          <p:cNvSpPr>
            <a:spLocks noGrp="1"/>
          </p:cNvSpPr>
          <p:nvPr>
            <p:ph type="subTitle" idx="1"/>
          </p:nvPr>
        </p:nvSpPr>
        <p:spPr>
          <a:xfrm>
            <a:off x="1092200" y="1600861"/>
            <a:ext cx="6858000" cy="1241822"/>
          </a:xfrm>
        </p:spPr>
        <p:txBody>
          <a:bodyPr/>
          <a:lstStyle/>
          <a:p>
            <a:r>
              <a:rPr lang="en-US" sz="3000" dirty="0">
                <a:solidFill>
                  <a:schemeClr val="bg1"/>
                </a:solidFill>
              </a:rPr>
              <a:t>Roadmap</a:t>
            </a:r>
          </a:p>
        </p:txBody>
      </p:sp>
    </p:spTree>
    <p:extLst>
      <p:ext uri="{BB962C8B-B14F-4D97-AF65-F5344CB8AC3E}">
        <p14:creationId xmlns:p14="http://schemas.microsoft.com/office/powerpoint/2010/main" val="1461224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00182" y="1195274"/>
            <a:ext cx="4249617" cy="1046440"/>
          </a:xfrm>
          <a:prstGeom prst="rect">
            <a:avLst/>
          </a:prstGeom>
        </p:spPr>
        <p:txBody>
          <a:bodyPr wrap="square">
            <a:spAutoFit/>
          </a:bodyPr>
          <a:lstStyle/>
          <a:p>
            <a:pPr defTabSz="457189">
              <a:spcAft>
                <a:spcPts val="1200"/>
              </a:spcAft>
            </a:pPr>
            <a:r>
              <a:rPr lang="en-US" sz="2000" dirty="0" err="1">
                <a:solidFill>
                  <a:srgbClr val="9778CA"/>
                </a:solidFill>
                <a:latin typeface="IBM Plex Sans" charset="0"/>
                <a:ea typeface="IBM Plex Sans" charset="0"/>
                <a:cs typeface="IBM Plex Sans" charset="0"/>
              </a:rPr>
              <a:t>DLaaS</a:t>
            </a:r>
            <a:r>
              <a:rPr lang="en-US" sz="2000" dirty="0">
                <a:solidFill>
                  <a:srgbClr val="9778CA"/>
                </a:solidFill>
                <a:latin typeface="IBM Plex Sans" charset="0"/>
                <a:ea typeface="IBM Plex Sans" charset="0"/>
                <a:cs typeface="IBM Plex Sans" charset="0"/>
              </a:rPr>
              <a:t> </a:t>
            </a:r>
            <a:r>
              <a:rPr lang="mr-IN" sz="2000" dirty="0">
                <a:solidFill>
                  <a:srgbClr val="9778CA"/>
                </a:solidFill>
                <a:latin typeface="IBM Plex Sans" charset="0"/>
                <a:ea typeface="IBM Plex Sans" charset="0"/>
                <a:cs typeface="IBM Plex Sans" charset="0"/>
              </a:rPr>
              <a:t>–</a:t>
            </a:r>
            <a:r>
              <a:rPr lang="en-US" sz="2000" dirty="0">
                <a:solidFill>
                  <a:srgbClr val="9778CA"/>
                </a:solidFill>
                <a:latin typeface="IBM Plex Sans" charset="0"/>
                <a:ea typeface="IBM Plex Sans" charset="0"/>
                <a:cs typeface="IBM Plex Sans" charset="0"/>
              </a:rPr>
              <a:t> Deep Learning as a Service</a:t>
            </a:r>
          </a:p>
          <a:p>
            <a:pPr defTabSz="457189"/>
            <a:r>
              <a:rPr lang="en-US" sz="1600" dirty="0">
                <a:solidFill>
                  <a:srgbClr val="152935"/>
                </a:solidFill>
                <a:latin typeface="IBM Plex Sans" charset="0"/>
                <a:ea typeface="IBM Plex Sans" charset="0"/>
                <a:cs typeface="IBM Plex Sans" charset="0"/>
              </a:rPr>
              <a:t>Train data at faster speeds and in larger quantities.</a:t>
            </a:r>
          </a:p>
        </p:txBody>
      </p:sp>
      <p:sp>
        <p:nvSpPr>
          <p:cNvPr id="13" name="Rectangle 12"/>
          <p:cNvSpPr/>
          <p:nvPr/>
        </p:nvSpPr>
        <p:spPr>
          <a:xfrm>
            <a:off x="4842746" y="2901787"/>
            <a:ext cx="3567018"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Increased Training Size</a:t>
            </a:r>
          </a:p>
          <a:p>
            <a:pPr defTabSz="457189"/>
            <a:r>
              <a:rPr lang="en-US" sz="1600" dirty="0">
                <a:solidFill>
                  <a:srgbClr val="152935"/>
                </a:solidFill>
                <a:latin typeface="IBM Plex Sans" charset="0"/>
                <a:ea typeface="IBM Plex Sans" charset="0"/>
                <a:cs typeface="IBM Plex Sans" charset="0"/>
              </a:rPr>
              <a:t>Increased training input to tentatively 50k rows</a:t>
            </a:r>
          </a:p>
        </p:txBody>
      </p:sp>
      <p:sp>
        <p:nvSpPr>
          <p:cNvPr id="14" name="Rectangle 13"/>
          <p:cNvSpPr/>
          <p:nvPr/>
        </p:nvSpPr>
        <p:spPr>
          <a:xfrm>
            <a:off x="4842745" y="1195274"/>
            <a:ext cx="3674073"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Batch Classification</a:t>
            </a:r>
          </a:p>
          <a:p>
            <a:pPr defTabSz="457189"/>
            <a:r>
              <a:rPr lang="en-US" sz="1600" dirty="0">
                <a:solidFill>
                  <a:srgbClr val="152935"/>
                </a:solidFill>
                <a:latin typeface="IBM Plex Sans" charset="0"/>
                <a:ea typeface="IBM Plex Sans" charset="0"/>
                <a:cs typeface="IBM Plex Sans" charset="0"/>
              </a:rPr>
              <a:t>Classify multiple items with </a:t>
            </a:r>
            <a:r>
              <a:rPr lang="en-US" sz="1600">
                <a:solidFill>
                  <a:srgbClr val="152935"/>
                </a:solidFill>
                <a:latin typeface="IBM Plex Sans" charset="0"/>
                <a:ea typeface="IBM Plex Sans" charset="0"/>
                <a:cs typeface="IBM Plex Sans" charset="0"/>
              </a:rPr>
              <a:t>a single API call</a:t>
            </a:r>
            <a:endParaRPr lang="en-US" sz="1600" dirty="0">
              <a:solidFill>
                <a:srgbClr val="152935"/>
              </a:solidFill>
              <a:latin typeface="IBM Plex Sans" charset="0"/>
              <a:ea typeface="IBM Plex Sans" charset="0"/>
              <a:cs typeface="IBM Plex Sans" charset="0"/>
            </a:endParaRPr>
          </a:p>
        </p:txBody>
      </p:sp>
      <p:sp>
        <p:nvSpPr>
          <p:cNvPr id="15" name="Rectangle 14"/>
          <p:cNvSpPr/>
          <p:nvPr/>
        </p:nvSpPr>
        <p:spPr>
          <a:xfrm>
            <a:off x="509561" y="2901787"/>
            <a:ext cx="3848586"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Increased Character Limit</a:t>
            </a:r>
          </a:p>
          <a:p>
            <a:pPr defTabSz="457189"/>
            <a:r>
              <a:rPr lang="en-US" sz="1600" dirty="0">
                <a:solidFill>
                  <a:srgbClr val="152935"/>
                </a:solidFill>
                <a:latin typeface="IBM Plex Sans" charset="0"/>
                <a:ea typeface="IBM Plex Sans" charset="0"/>
                <a:cs typeface="IBM Plex Sans" charset="0"/>
              </a:rPr>
              <a:t>Classify up to 2k characters </a:t>
            </a:r>
            <a:r>
              <a:rPr lang="en-US" sz="1600">
                <a:solidFill>
                  <a:srgbClr val="152935"/>
                </a:solidFill>
                <a:latin typeface="IBM Plex Sans" charset="0"/>
                <a:ea typeface="IBM Plex Sans" charset="0"/>
                <a:cs typeface="IBM Plex Sans" charset="0"/>
              </a:rPr>
              <a:t>of text </a:t>
            </a:r>
            <a:r>
              <a:rPr lang="en-US" sz="1600" dirty="0">
                <a:solidFill>
                  <a:srgbClr val="152935"/>
                </a:solidFill>
                <a:latin typeface="IBM Plex Sans" charset="0"/>
                <a:ea typeface="IBM Plex Sans" charset="0"/>
                <a:cs typeface="IBM Plex Sans" charset="0"/>
              </a:rPr>
              <a:t>with the potential for more</a:t>
            </a:r>
          </a:p>
        </p:txBody>
      </p:sp>
      <p:sp>
        <p:nvSpPr>
          <p:cNvPr id="10" name="Title 1"/>
          <p:cNvSpPr>
            <a:spLocks noGrp="1"/>
          </p:cNvSpPr>
          <p:nvPr>
            <p:ph type="title"/>
          </p:nvPr>
        </p:nvSpPr>
        <p:spPr>
          <a:xfrm>
            <a:off x="228599" y="201168"/>
            <a:ext cx="5194005" cy="372990"/>
          </a:xfrm>
        </p:spPr>
        <p:txBody>
          <a:bodyPr/>
          <a:lstStyle/>
          <a:p>
            <a:r>
              <a:rPr lang="en-US" dirty="0">
                <a:solidFill>
                  <a:schemeClr val="tx2">
                    <a:lumMod val="25000"/>
                  </a:schemeClr>
                </a:solidFill>
              </a:rPr>
              <a:t>Upcoming Features | 2018</a:t>
            </a:r>
          </a:p>
        </p:txBody>
      </p:sp>
      <p:pic>
        <p:nvPicPr>
          <p:cNvPr id="18" name="Picture 17"/>
          <p:cNvPicPr>
            <a:picLocks noChangeAspect="1"/>
          </p:cNvPicPr>
          <p:nvPr/>
        </p:nvPicPr>
        <p:blipFill rotWithShape="1">
          <a:blip r:embed="rId3"/>
          <a:srcRect b="8547"/>
          <a:stretch/>
        </p:blipFill>
        <p:spPr>
          <a:xfrm>
            <a:off x="127000" y="4256801"/>
            <a:ext cx="841565" cy="769636"/>
          </a:xfrm>
          <a:prstGeom prst="rect">
            <a:avLst/>
          </a:prstGeom>
        </p:spPr>
      </p:pic>
    </p:spTree>
    <p:extLst>
      <p:ext uri="{BB962C8B-B14F-4D97-AF65-F5344CB8AC3E}">
        <p14:creationId xmlns:p14="http://schemas.microsoft.com/office/powerpoint/2010/main" val="282536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F8886-BD92-6749-822A-B763DCB308ED}"/>
              </a:ext>
            </a:extLst>
          </p:cNvPr>
          <p:cNvSpPr>
            <a:spLocks noGrp="1"/>
          </p:cNvSpPr>
          <p:nvPr>
            <p:ph type="title"/>
          </p:nvPr>
        </p:nvSpPr>
        <p:spPr>
          <a:xfrm>
            <a:off x="228600" y="2109537"/>
            <a:ext cx="6629400" cy="2582732"/>
          </a:xfrm>
        </p:spPr>
        <p:txBody>
          <a:bodyPr/>
          <a:lstStyle/>
          <a:p>
            <a:r>
              <a:rPr lang="en-US" dirty="0"/>
              <a:t>Thank You</a:t>
            </a:r>
          </a:p>
        </p:txBody>
      </p:sp>
      <p:sp>
        <p:nvSpPr>
          <p:cNvPr id="3" name="Slide Number Placeholder 2">
            <a:extLst>
              <a:ext uri="{FF2B5EF4-FFF2-40B4-BE49-F238E27FC236}">
                <a16:creationId xmlns:a16="http://schemas.microsoft.com/office/drawing/2014/main" id="{2298A7AB-D54D-E242-B686-B373FCE5DCFD}"/>
              </a:ext>
            </a:extLst>
          </p:cNvPr>
          <p:cNvSpPr>
            <a:spLocks noGrp="1"/>
          </p:cNvSpPr>
          <p:nvPr>
            <p:ph type="sldNum" sz="quarter" idx="12"/>
          </p:nvPr>
        </p:nvSpPr>
        <p:spPr/>
        <p:txBody>
          <a:bodyPr/>
          <a:lstStyle/>
          <a:p>
            <a:fld id="{A95035B9-3760-AF46-8B03-2A7E685C33BB}" type="slidenum">
              <a:rPr lang="en-US" smtClean="0"/>
              <a:pPr/>
              <a:t>14</a:t>
            </a:fld>
            <a:endParaRPr lang="en-US"/>
          </a:p>
        </p:txBody>
      </p:sp>
    </p:spTree>
    <p:extLst>
      <p:ext uri="{BB962C8B-B14F-4D97-AF65-F5344CB8AC3E}">
        <p14:creationId xmlns:p14="http://schemas.microsoft.com/office/powerpoint/2010/main" val="5824328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F8886-BD92-6749-822A-B763DCB308ED}"/>
              </a:ext>
            </a:extLst>
          </p:cNvPr>
          <p:cNvSpPr>
            <a:spLocks noGrp="1"/>
          </p:cNvSpPr>
          <p:nvPr>
            <p:ph type="title"/>
          </p:nvPr>
        </p:nvSpPr>
        <p:spPr>
          <a:xfrm>
            <a:off x="228600" y="2109537"/>
            <a:ext cx="6629400" cy="2582732"/>
          </a:xfrm>
        </p:spPr>
        <p:txBody>
          <a:bodyPr/>
          <a:lstStyle/>
          <a:p>
            <a:r>
              <a:rPr lang="en-US" dirty="0"/>
              <a:t>Backups</a:t>
            </a:r>
          </a:p>
        </p:txBody>
      </p:sp>
      <p:sp>
        <p:nvSpPr>
          <p:cNvPr id="3" name="Slide Number Placeholder 2">
            <a:extLst>
              <a:ext uri="{FF2B5EF4-FFF2-40B4-BE49-F238E27FC236}">
                <a16:creationId xmlns:a16="http://schemas.microsoft.com/office/drawing/2014/main" id="{2298A7AB-D54D-E242-B686-B373FCE5DCFD}"/>
              </a:ext>
            </a:extLst>
          </p:cNvPr>
          <p:cNvSpPr>
            <a:spLocks noGrp="1"/>
          </p:cNvSpPr>
          <p:nvPr>
            <p:ph type="sldNum" sz="quarter" idx="12"/>
          </p:nvPr>
        </p:nvSpPr>
        <p:spPr/>
        <p:txBody>
          <a:bodyPr/>
          <a:lstStyle/>
          <a:p>
            <a:fld id="{A95035B9-3760-AF46-8B03-2A7E685C33BB}" type="slidenum">
              <a:rPr lang="en-US" smtClean="0"/>
              <a:pPr/>
              <a:t>15</a:t>
            </a:fld>
            <a:endParaRPr lang="en-US"/>
          </a:p>
        </p:txBody>
      </p:sp>
    </p:spTree>
    <p:extLst>
      <p:ext uri="{BB962C8B-B14F-4D97-AF65-F5344CB8AC3E}">
        <p14:creationId xmlns:p14="http://schemas.microsoft.com/office/powerpoint/2010/main" val="26171884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ext uri="{D42A27DB-BD31-4B8C-83A1-F6EECF244321}">
                <p14:modId xmlns:p14="http://schemas.microsoft.com/office/powerpoint/2010/main" val="3893252516"/>
              </p:ext>
            </p:extLst>
          </p:nvPr>
        </p:nvGraphicFramePr>
        <p:xfrm>
          <a:off x="240962" y="681971"/>
          <a:ext cx="3544975" cy="3778454"/>
        </p:xfrm>
        <a:graphic>
          <a:graphicData uri="http://schemas.openxmlformats.org/drawingml/2006/chart">
            <c:chart xmlns:c="http://schemas.openxmlformats.org/drawingml/2006/chart" xmlns:r="http://schemas.openxmlformats.org/officeDocument/2006/relationships" r:id="rId3"/>
          </a:graphicData>
        </a:graphic>
      </p:graphicFrame>
      <p:sp>
        <p:nvSpPr>
          <p:cNvPr id="36" name="TextBox 35">
            <a:extLst>
              <a:ext uri="{FF2B5EF4-FFF2-40B4-BE49-F238E27FC236}">
                <a16:creationId xmlns:a16="http://schemas.microsoft.com/office/drawing/2014/main" id="{F9380707-BCAD-074F-9BEE-18751844EE44}"/>
              </a:ext>
            </a:extLst>
          </p:cNvPr>
          <p:cNvSpPr txBox="1"/>
          <p:nvPr/>
        </p:nvSpPr>
        <p:spPr>
          <a:xfrm>
            <a:off x="2356391" y="0"/>
            <a:ext cx="4293909" cy="369332"/>
          </a:xfrm>
          <a:prstGeom prst="rect">
            <a:avLst/>
          </a:prstGeom>
          <a:noFill/>
        </p:spPr>
        <p:txBody>
          <a:bodyPr wrap="square" rtlCol="0">
            <a:spAutoFit/>
          </a:bodyPr>
          <a:lstStyle/>
          <a:p>
            <a:pPr algn="ctr"/>
            <a:r>
              <a:rPr lang="en-US" sz="1800" b="1" dirty="0">
                <a:solidFill>
                  <a:schemeClr val="bg1"/>
                </a:solidFill>
              </a:rPr>
              <a:t>Primary Classes</a:t>
            </a:r>
          </a:p>
        </p:txBody>
      </p:sp>
      <p:graphicFrame>
        <p:nvGraphicFramePr>
          <p:cNvPr id="37" name="Chart 36">
            <a:extLst>
              <a:ext uri="{FF2B5EF4-FFF2-40B4-BE49-F238E27FC236}">
                <a16:creationId xmlns:a16="http://schemas.microsoft.com/office/drawing/2014/main" id="{A97C83BE-FAB4-1A4B-BC92-130F55683459}"/>
              </a:ext>
            </a:extLst>
          </p:cNvPr>
          <p:cNvGraphicFramePr/>
          <p:nvPr>
            <p:extLst>
              <p:ext uri="{D42A27DB-BD31-4B8C-83A1-F6EECF244321}">
                <p14:modId xmlns:p14="http://schemas.microsoft.com/office/powerpoint/2010/main" val="2713068801"/>
              </p:ext>
            </p:extLst>
          </p:nvPr>
        </p:nvGraphicFramePr>
        <p:xfrm>
          <a:off x="4275220" y="681971"/>
          <a:ext cx="4058653" cy="3416787"/>
        </p:xfrm>
        <a:graphic>
          <a:graphicData uri="http://schemas.openxmlformats.org/drawingml/2006/chart">
            <c:chart xmlns:c="http://schemas.openxmlformats.org/drawingml/2006/chart" xmlns:r="http://schemas.openxmlformats.org/officeDocument/2006/relationships" r:id="rId4"/>
          </a:graphicData>
        </a:graphic>
      </p:graphicFrame>
      <p:sp>
        <p:nvSpPr>
          <p:cNvPr id="39" name="TextBox 38">
            <a:extLst>
              <a:ext uri="{FF2B5EF4-FFF2-40B4-BE49-F238E27FC236}">
                <a16:creationId xmlns:a16="http://schemas.microsoft.com/office/drawing/2014/main" id="{DA10D4E9-20F1-5B46-8ED6-D209F46BA918}"/>
              </a:ext>
            </a:extLst>
          </p:cNvPr>
          <p:cNvSpPr txBox="1"/>
          <p:nvPr/>
        </p:nvSpPr>
        <p:spPr>
          <a:xfrm>
            <a:off x="0" y="4460425"/>
            <a:ext cx="4293909" cy="369332"/>
          </a:xfrm>
          <a:prstGeom prst="rect">
            <a:avLst/>
          </a:prstGeom>
          <a:noFill/>
        </p:spPr>
        <p:txBody>
          <a:bodyPr wrap="square" rtlCol="0">
            <a:spAutoFit/>
          </a:bodyPr>
          <a:lstStyle/>
          <a:p>
            <a:pPr algn="ctr"/>
            <a:r>
              <a:rPr lang="en-US" sz="1800" b="1" dirty="0">
                <a:solidFill>
                  <a:schemeClr val="bg1"/>
                </a:solidFill>
              </a:rPr>
              <a:t>With enough data</a:t>
            </a:r>
          </a:p>
        </p:txBody>
      </p:sp>
      <p:sp>
        <p:nvSpPr>
          <p:cNvPr id="40" name="TextBox 39">
            <a:extLst>
              <a:ext uri="{FF2B5EF4-FFF2-40B4-BE49-F238E27FC236}">
                <a16:creationId xmlns:a16="http://schemas.microsoft.com/office/drawing/2014/main" id="{94F64E7C-BCDD-104B-9964-20EEF8015DB5}"/>
              </a:ext>
            </a:extLst>
          </p:cNvPr>
          <p:cNvSpPr txBox="1"/>
          <p:nvPr/>
        </p:nvSpPr>
        <p:spPr>
          <a:xfrm>
            <a:off x="4915107" y="4460425"/>
            <a:ext cx="4293909" cy="369332"/>
          </a:xfrm>
          <a:prstGeom prst="rect">
            <a:avLst/>
          </a:prstGeom>
          <a:noFill/>
        </p:spPr>
        <p:txBody>
          <a:bodyPr wrap="square" rtlCol="0">
            <a:spAutoFit/>
          </a:bodyPr>
          <a:lstStyle/>
          <a:p>
            <a:pPr algn="ctr"/>
            <a:r>
              <a:rPr lang="en-US" sz="1800" b="1" dirty="0">
                <a:solidFill>
                  <a:schemeClr val="bg1"/>
                </a:solidFill>
              </a:rPr>
              <a:t>With not enough data</a:t>
            </a:r>
          </a:p>
        </p:txBody>
      </p:sp>
      <p:sp>
        <p:nvSpPr>
          <p:cNvPr id="29" name="Right Arrow 28">
            <a:hlinkClick r:id="rId5" action="ppaction://hlinksldjump"/>
            <a:extLst>
              <a:ext uri="{FF2B5EF4-FFF2-40B4-BE49-F238E27FC236}">
                <a16:creationId xmlns:a16="http://schemas.microsoft.com/office/drawing/2014/main" id="{97F75559-6FA4-D64D-AC5C-F619DB6508A2}"/>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30" name="TextBox 29">
            <a:hlinkClick r:id="rId5" action="ppaction://hlinksldjump"/>
            <a:extLst>
              <a:ext uri="{FF2B5EF4-FFF2-40B4-BE49-F238E27FC236}">
                <a16:creationId xmlns:a16="http://schemas.microsoft.com/office/drawing/2014/main" id="{5106B22C-6F63-E840-A5E2-34A84778300E}"/>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a:t>
            </a:r>
          </a:p>
        </p:txBody>
      </p:sp>
      <p:sp>
        <p:nvSpPr>
          <p:cNvPr id="41" name="Right Arrow 40">
            <a:hlinkClick r:id="rId6" action="ppaction://hlinksldjump"/>
            <a:extLst>
              <a:ext uri="{FF2B5EF4-FFF2-40B4-BE49-F238E27FC236}">
                <a16:creationId xmlns:a16="http://schemas.microsoft.com/office/drawing/2014/main" id="{D0F5A543-0766-7D4C-839D-5C5F0BBF873B}"/>
              </a:ext>
            </a:extLst>
          </p:cNvPr>
          <p:cNvSpPr/>
          <p:nvPr/>
        </p:nvSpPr>
        <p:spPr>
          <a:xfrm>
            <a:off x="7939893" y="95714"/>
            <a:ext cx="1115876" cy="449179"/>
          </a:xfrm>
          <a:prstGeom prst="rightArrow">
            <a:avLst/>
          </a:prstGeom>
          <a:solidFill>
            <a:schemeClr val="accent2"/>
          </a:solidFill>
        </p:spPr>
        <p:txBody>
          <a:bodyPr wrap="square" lIns="0" tIns="0" rIns="0" bIns="0" rtlCol="0" anchor="ctr">
            <a:noAutofit/>
          </a:bodyPr>
          <a:lstStyle/>
          <a:p>
            <a:pPr algn="ctr"/>
            <a:r>
              <a:rPr lang="en-US" sz="1200" dirty="0">
                <a:solidFill>
                  <a:srgbClr val="FFFFFF"/>
                </a:solidFill>
                <a:latin typeface="Arial"/>
                <a:cs typeface="Arial"/>
              </a:rPr>
              <a:t>Primary class</a:t>
            </a:r>
          </a:p>
        </p:txBody>
      </p:sp>
    </p:spTree>
    <p:extLst>
      <p:ext uri="{BB962C8B-B14F-4D97-AF65-F5344CB8AC3E}">
        <p14:creationId xmlns:p14="http://schemas.microsoft.com/office/powerpoint/2010/main" val="4225353928"/>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AB7413F-8E79-2543-AB40-BAAA07D0F095}"/>
              </a:ext>
            </a:extLst>
          </p:cNvPr>
          <p:cNvSpPr>
            <a:spLocks noGrp="1"/>
          </p:cNvSpPr>
          <p:nvPr>
            <p:ph type="sldNum" sz="quarter" idx="12"/>
          </p:nvPr>
        </p:nvSpPr>
        <p:spPr/>
        <p:txBody>
          <a:bodyPr/>
          <a:lstStyle/>
          <a:p>
            <a:fld id="{A95035B9-3760-AF46-8B03-2A7E685C33BB}" type="slidenum">
              <a:rPr lang="en-US" smtClean="0"/>
              <a:pPr/>
              <a:t>17</a:t>
            </a:fld>
            <a:endParaRPr lang="en-US"/>
          </a:p>
        </p:txBody>
      </p:sp>
      <p:sp>
        <p:nvSpPr>
          <p:cNvPr id="4" name="TextBox 3">
            <a:extLst>
              <a:ext uri="{FF2B5EF4-FFF2-40B4-BE49-F238E27FC236}">
                <a16:creationId xmlns:a16="http://schemas.microsoft.com/office/drawing/2014/main" id="{2D0BBC9E-CF8F-F64C-9C90-985682BADCC9}"/>
              </a:ext>
            </a:extLst>
          </p:cNvPr>
          <p:cNvSpPr txBox="1"/>
          <p:nvPr/>
        </p:nvSpPr>
        <p:spPr>
          <a:xfrm>
            <a:off x="2428580" y="169682"/>
            <a:ext cx="4293909" cy="369332"/>
          </a:xfrm>
          <a:prstGeom prst="rect">
            <a:avLst/>
          </a:prstGeom>
          <a:noFill/>
        </p:spPr>
        <p:txBody>
          <a:bodyPr wrap="square" rtlCol="0">
            <a:spAutoFit/>
          </a:bodyPr>
          <a:lstStyle/>
          <a:p>
            <a:pPr algn="ctr"/>
            <a:r>
              <a:rPr lang="en-US" sz="1800" b="1" dirty="0">
                <a:solidFill>
                  <a:schemeClr val="bg1"/>
                </a:solidFill>
              </a:rPr>
              <a:t>Primary Classes</a:t>
            </a:r>
          </a:p>
        </p:txBody>
      </p:sp>
      <p:sp>
        <p:nvSpPr>
          <p:cNvPr id="5" name="TextBox 4">
            <a:extLst>
              <a:ext uri="{FF2B5EF4-FFF2-40B4-BE49-F238E27FC236}">
                <a16:creationId xmlns:a16="http://schemas.microsoft.com/office/drawing/2014/main" id="{E76CA70E-8786-E148-A85C-2842415C33C5}"/>
              </a:ext>
            </a:extLst>
          </p:cNvPr>
          <p:cNvSpPr txBox="1"/>
          <p:nvPr/>
        </p:nvSpPr>
        <p:spPr>
          <a:xfrm>
            <a:off x="300687" y="1554611"/>
            <a:ext cx="2975495" cy="2554545"/>
          </a:xfrm>
          <a:prstGeom prst="rect">
            <a:avLst/>
          </a:prstGeom>
          <a:noFill/>
        </p:spPr>
        <p:txBody>
          <a:bodyPr wrap="none" rtlCol="0">
            <a:spAutoFit/>
          </a:bodyPr>
          <a:lstStyle/>
          <a:p>
            <a:r>
              <a:rPr lang="en-US" sz="1600" dirty="0"/>
              <a:t>- Cabin crew - 9800</a:t>
            </a:r>
            <a:br>
              <a:rPr lang="en-US" sz="1600" dirty="0"/>
            </a:br>
            <a:r>
              <a:rPr lang="en-US" sz="1600" dirty="0"/>
              <a:t>- Airport - 7542</a:t>
            </a:r>
            <a:br>
              <a:rPr lang="en-US" sz="1600" dirty="0"/>
            </a:br>
            <a:r>
              <a:rPr lang="en-US" sz="1600" dirty="0"/>
              <a:t>- Medical - 6827</a:t>
            </a:r>
            <a:br>
              <a:rPr lang="en-US" sz="1600" dirty="0"/>
            </a:br>
            <a:r>
              <a:rPr lang="en-US" sz="1600" dirty="0"/>
              <a:t>- Product development - 6284</a:t>
            </a:r>
            <a:br>
              <a:rPr lang="en-US" sz="1600" dirty="0"/>
            </a:br>
            <a:r>
              <a:rPr lang="en-US" sz="1600" dirty="0"/>
              <a:t>- Duty free - 4307</a:t>
            </a:r>
            <a:br>
              <a:rPr lang="en-US" sz="1600" dirty="0"/>
            </a:br>
            <a:r>
              <a:rPr lang="en-US" sz="1600" dirty="0"/>
              <a:t>- Security - 3708</a:t>
            </a:r>
            <a:br>
              <a:rPr lang="en-US" sz="1600" dirty="0"/>
            </a:br>
            <a:r>
              <a:rPr lang="en-US" sz="1600" dirty="0"/>
              <a:t>- Safety - 3543</a:t>
            </a:r>
            <a:br>
              <a:rPr lang="en-US" sz="1600" dirty="0"/>
            </a:br>
            <a:r>
              <a:rPr lang="en-US" sz="1600" dirty="0"/>
              <a:t>- Emirates skywards - 2121</a:t>
            </a:r>
            <a:br>
              <a:rPr lang="en-US" sz="1600" dirty="0"/>
            </a:br>
            <a:br>
              <a:rPr lang="en-US" sz="1600" dirty="0"/>
            </a:br>
            <a:endParaRPr lang="en-US" sz="1600" dirty="0"/>
          </a:p>
        </p:txBody>
      </p:sp>
      <p:sp>
        <p:nvSpPr>
          <p:cNvPr id="6" name="Rectangle 5">
            <a:extLst>
              <a:ext uri="{FF2B5EF4-FFF2-40B4-BE49-F238E27FC236}">
                <a16:creationId xmlns:a16="http://schemas.microsoft.com/office/drawing/2014/main" id="{BC0C00E8-78E9-884D-BB71-A657258A3876}"/>
              </a:ext>
            </a:extLst>
          </p:cNvPr>
          <p:cNvSpPr/>
          <p:nvPr/>
        </p:nvSpPr>
        <p:spPr>
          <a:xfrm>
            <a:off x="300687" y="4017227"/>
            <a:ext cx="3525355" cy="946413"/>
          </a:xfrm>
          <a:prstGeom prst="rect">
            <a:avLst/>
          </a:prstGeom>
        </p:spPr>
        <p:txBody>
          <a:bodyPr wrap="square">
            <a:spAutoFit/>
          </a:bodyPr>
          <a:lstStyle/>
          <a:p>
            <a:r>
              <a:rPr lang="en-US" sz="1400" dirty="0">
                <a:solidFill>
                  <a:srgbClr val="00B050"/>
                </a:solidFill>
              </a:rPr>
              <a:t>NOTE: They were chosen because they had enough usable data. And the number of records are close</a:t>
            </a:r>
            <a:br>
              <a:rPr lang="en-US" sz="1400" dirty="0"/>
            </a:br>
            <a:endParaRPr lang="en-US" dirty="0"/>
          </a:p>
        </p:txBody>
      </p:sp>
      <p:sp>
        <p:nvSpPr>
          <p:cNvPr id="7" name="Rectangle 6">
            <a:extLst>
              <a:ext uri="{FF2B5EF4-FFF2-40B4-BE49-F238E27FC236}">
                <a16:creationId xmlns:a16="http://schemas.microsoft.com/office/drawing/2014/main" id="{396A1520-8173-3A4D-A0FB-FCD6E3A488DC}"/>
              </a:ext>
            </a:extLst>
          </p:cNvPr>
          <p:cNvSpPr/>
          <p:nvPr/>
        </p:nvSpPr>
        <p:spPr>
          <a:xfrm>
            <a:off x="300687" y="835650"/>
            <a:ext cx="3384260" cy="338554"/>
          </a:xfrm>
          <a:prstGeom prst="rect">
            <a:avLst/>
          </a:prstGeom>
        </p:spPr>
        <p:txBody>
          <a:bodyPr wrap="none">
            <a:spAutoFit/>
          </a:bodyPr>
          <a:lstStyle/>
          <a:p>
            <a:r>
              <a:rPr lang="en-US" sz="1600" b="1" dirty="0">
                <a:solidFill>
                  <a:schemeClr val="bg1"/>
                </a:solidFill>
              </a:rPr>
              <a:t>The 8 categories used in training:</a:t>
            </a:r>
          </a:p>
        </p:txBody>
      </p:sp>
      <p:graphicFrame>
        <p:nvGraphicFramePr>
          <p:cNvPr id="11" name="Chart 10">
            <a:extLst>
              <a:ext uri="{FF2B5EF4-FFF2-40B4-BE49-F238E27FC236}">
                <a16:creationId xmlns:a16="http://schemas.microsoft.com/office/drawing/2014/main" id="{4F0A32ED-EB27-D147-9C83-17FDE19EF74D}"/>
              </a:ext>
            </a:extLst>
          </p:cNvPr>
          <p:cNvGraphicFramePr/>
          <p:nvPr>
            <p:extLst>
              <p:ext uri="{D42A27DB-BD31-4B8C-83A1-F6EECF244321}">
                <p14:modId xmlns:p14="http://schemas.microsoft.com/office/powerpoint/2010/main" val="1767695967"/>
              </p:ext>
            </p:extLst>
          </p:nvPr>
        </p:nvGraphicFramePr>
        <p:xfrm>
          <a:off x="4363783" y="711979"/>
          <a:ext cx="4026237" cy="3778454"/>
        </p:xfrm>
        <a:graphic>
          <a:graphicData uri="http://schemas.openxmlformats.org/drawingml/2006/chart">
            <c:chart xmlns:c="http://schemas.openxmlformats.org/drawingml/2006/chart" xmlns:r="http://schemas.openxmlformats.org/officeDocument/2006/relationships" r:id="rId2"/>
          </a:graphicData>
        </a:graphic>
      </p:graphicFrame>
      <p:sp>
        <p:nvSpPr>
          <p:cNvPr id="12" name="Right Arrow 11">
            <a:hlinkClick r:id="rId3" action="ppaction://hlinksldjump"/>
            <a:extLst>
              <a:ext uri="{FF2B5EF4-FFF2-40B4-BE49-F238E27FC236}">
                <a16:creationId xmlns:a16="http://schemas.microsoft.com/office/drawing/2014/main" id="{23338B09-7928-1647-BC29-B3791AADF18D}"/>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13" name="TextBox 12">
            <a:hlinkClick r:id="rId3" action="ppaction://hlinksldjump"/>
            <a:extLst>
              <a:ext uri="{FF2B5EF4-FFF2-40B4-BE49-F238E27FC236}">
                <a16:creationId xmlns:a16="http://schemas.microsoft.com/office/drawing/2014/main" id="{A33FD906-6E86-F243-B6D0-71C61960AF8E}"/>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 </a:t>
            </a:r>
          </a:p>
        </p:txBody>
      </p:sp>
    </p:spTree>
    <p:extLst>
      <p:ext uri="{BB962C8B-B14F-4D97-AF65-F5344CB8AC3E}">
        <p14:creationId xmlns:p14="http://schemas.microsoft.com/office/powerpoint/2010/main" val="33459182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10E5F75-3142-7D4B-B2AE-71C9828BF4A5}"/>
              </a:ext>
            </a:extLst>
          </p:cNvPr>
          <p:cNvSpPr txBox="1"/>
          <p:nvPr/>
        </p:nvSpPr>
        <p:spPr>
          <a:xfrm>
            <a:off x="2356391" y="0"/>
            <a:ext cx="5022977" cy="646331"/>
          </a:xfrm>
          <a:prstGeom prst="rect">
            <a:avLst/>
          </a:prstGeom>
          <a:noFill/>
        </p:spPr>
        <p:txBody>
          <a:bodyPr wrap="square" rtlCol="0">
            <a:spAutoFit/>
          </a:bodyPr>
          <a:lstStyle/>
          <a:p>
            <a:pPr algn="ctr"/>
            <a:r>
              <a:rPr lang="en-US" sz="1800" b="1" dirty="0">
                <a:solidFill>
                  <a:schemeClr val="bg1"/>
                </a:solidFill>
              </a:rPr>
              <a:t>Secondary Classes of the 8 primary classes used with not enough data (not trained) </a:t>
            </a:r>
          </a:p>
        </p:txBody>
      </p:sp>
      <p:graphicFrame>
        <p:nvGraphicFramePr>
          <p:cNvPr id="13" name="Chart 12">
            <a:extLst>
              <a:ext uri="{FF2B5EF4-FFF2-40B4-BE49-F238E27FC236}">
                <a16:creationId xmlns:a16="http://schemas.microsoft.com/office/drawing/2014/main" id="{2BF391D4-D814-EB4B-ABBA-C7C927E17860}"/>
              </a:ext>
            </a:extLst>
          </p:cNvPr>
          <p:cNvGraphicFramePr/>
          <p:nvPr>
            <p:extLst>
              <p:ext uri="{D42A27DB-BD31-4B8C-83A1-F6EECF244321}">
                <p14:modId xmlns:p14="http://schemas.microsoft.com/office/powerpoint/2010/main" val="2209135238"/>
              </p:ext>
            </p:extLst>
          </p:nvPr>
        </p:nvGraphicFramePr>
        <p:xfrm>
          <a:off x="581853" y="369332"/>
          <a:ext cx="7318883" cy="4774168"/>
        </p:xfrm>
        <a:graphic>
          <a:graphicData uri="http://schemas.openxmlformats.org/drawingml/2006/chart">
            <c:chart xmlns:c="http://schemas.openxmlformats.org/drawingml/2006/chart" xmlns:r="http://schemas.openxmlformats.org/officeDocument/2006/relationships" r:id="rId3"/>
          </a:graphicData>
        </a:graphic>
      </p:graphicFrame>
      <p:sp>
        <p:nvSpPr>
          <p:cNvPr id="15" name="Right Arrow 14">
            <a:hlinkClick r:id="rId4" action="ppaction://hlinksldjump"/>
            <a:extLst>
              <a:ext uri="{FF2B5EF4-FFF2-40B4-BE49-F238E27FC236}">
                <a16:creationId xmlns:a16="http://schemas.microsoft.com/office/drawing/2014/main" id="{42AA2A0E-DCAF-B647-B780-AA0666C1114E}"/>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17" name="TextBox 16">
            <a:hlinkClick r:id="rId4" action="ppaction://hlinksldjump"/>
            <a:extLst>
              <a:ext uri="{FF2B5EF4-FFF2-40B4-BE49-F238E27FC236}">
                <a16:creationId xmlns:a16="http://schemas.microsoft.com/office/drawing/2014/main" id="{81B67AD8-9555-A149-BD0F-419C1885DE34}"/>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 </a:t>
            </a:r>
          </a:p>
        </p:txBody>
      </p:sp>
      <p:sp>
        <p:nvSpPr>
          <p:cNvPr id="18" name="Right Arrow 17">
            <a:hlinkClick r:id="rId5" action="ppaction://hlinksldjump"/>
            <a:extLst>
              <a:ext uri="{FF2B5EF4-FFF2-40B4-BE49-F238E27FC236}">
                <a16:creationId xmlns:a16="http://schemas.microsoft.com/office/drawing/2014/main" id="{6573529C-3401-FE4D-9A11-60DB05BD6B40}"/>
              </a:ext>
            </a:extLst>
          </p:cNvPr>
          <p:cNvSpPr/>
          <p:nvPr/>
        </p:nvSpPr>
        <p:spPr>
          <a:xfrm>
            <a:off x="7900736" y="45477"/>
            <a:ext cx="1026696" cy="449179"/>
          </a:xfrm>
          <a:prstGeom prst="rightArrow">
            <a:avLst/>
          </a:prstGeom>
          <a:solidFill>
            <a:schemeClr val="accent2"/>
          </a:solidFill>
        </p:spPr>
        <p:txBody>
          <a:bodyPr wrap="square" lIns="0" tIns="0" rIns="0" bIns="0" rtlCol="0" anchor="ctr">
            <a:noAutofit/>
          </a:bodyPr>
          <a:lstStyle/>
          <a:p>
            <a:pPr algn="ctr"/>
            <a:r>
              <a:rPr lang="en-US" sz="1200" dirty="0">
                <a:solidFill>
                  <a:srgbClr val="FFFFFF"/>
                </a:solidFill>
                <a:latin typeface="Arial"/>
                <a:cs typeface="Arial"/>
              </a:rPr>
              <a:t>2</a:t>
            </a:r>
            <a:r>
              <a:rPr lang="en-US" sz="1200" baseline="30000" dirty="0">
                <a:solidFill>
                  <a:srgbClr val="FFFFFF"/>
                </a:solidFill>
                <a:latin typeface="Arial"/>
                <a:cs typeface="Arial"/>
              </a:rPr>
              <a:t>nd</a:t>
            </a:r>
            <a:r>
              <a:rPr lang="en-US" sz="1200" dirty="0">
                <a:solidFill>
                  <a:srgbClr val="FFFFFF"/>
                </a:solidFill>
                <a:latin typeface="Arial"/>
                <a:cs typeface="Arial"/>
              </a:rPr>
              <a:t> no data</a:t>
            </a:r>
          </a:p>
        </p:txBody>
      </p:sp>
    </p:spTree>
    <p:extLst>
      <p:ext uri="{BB962C8B-B14F-4D97-AF65-F5344CB8AC3E}">
        <p14:creationId xmlns:p14="http://schemas.microsoft.com/office/powerpoint/2010/main" val="2704723978"/>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10E5F75-3142-7D4B-B2AE-71C9828BF4A5}"/>
              </a:ext>
            </a:extLst>
          </p:cNvPr>
          <p:cNvSpPr txBox="1"/>
          <p:nvPr/>
        </p:nvSpPr>
        <p:spPr>
          <a:xfrm>
            <a:off x="2139823" y="37093"/>
            <a:ext cx="5022977" cy="369332"/>
          </a:xfrm>
          <a:prstGeom prst="rect">
            <a:avLst/>
          </a:prstGeom>
          <a:noFill/>
        </p:spPr>
        <p:txBody>
          <a:bodyPr wrap="square" rtlCol="0">
            <a:spAutoFit/>
          </a:bodyPr>
          <a:lstStyle/>
          <a:p>
            <a:pPr algn="ctr"/>
            <a:r>
              <a:rPr lang="en-US" sz="1800" b="1" dirty="0">
                <a:solidFill>
                  <a:schemeClr val="bg1"/>
                </a:solidFill>
              </a:rPr>
              <a:t>Secondary Classes with not enough data</a:t>
            </a:r>
          </a:p>
        </p:txBody>
      </p:sp>
      <p:graphicFrame>
        <p:nvGraphicFramePr>
          <p:cNvPr id="13" name="Chart 12">
            <a:extLst>
              <a:ext uri="{FF2B5EF4-FFF2-40B4-BE49-F238E27FC236}">
                <a16:creationId xmlns:a16="http://schemas.microsoft.com/office/drawing/2014/main" id="{2BF391D4-D814-EB4B-ABBA-C7C927E17860}"/>
              </a:ext>
            </a:extLst>
          </p:cNvPr>
          <p:cNvGraphicFramePr/>
          <p:nvPr>
            <p:extLst>
              <p:ext uri="{D42A27DB-BD31-4B8C-83A1-F6EECF244321}">
                <p14:modId xmlns:p14="http://schemas.microsoft.com/office/powerpoint/2010/main" val="3587728759"/>
              </p:ext>
            </p:extLst>
          </p:nvPr>
        </p:nvGraphicFramePr>
        <p:xfrm>
          <a:off x="581853" y="619980"/>
          <a:ext cx="7318883" cy="4523519"/>
        </p:xfrm>
        <a:graphic>
          <a:graphicData uri="http://schemas.openxmlformats.org/drawingml/2006/chart">
            <c:chart xmlns:c="http://schemas.openxmlformats.org/drawingml/2006/chart" xmlns:r="http://schemas.openxmlformats.org/officeDocument/2006/relationships" r:id="rId3"/>
          </a:graphicData>
        </a:graphic>
      </p:graphicFrame>
      <p:sp>
        <p:nvSpPr>
          <p:cNvPr id="15" name="Right Arrow 14">
            <a:hlinkClick r:id="rId4" action="ppaction://hlinksldjump"/>
            <a:extLst>
              <a:ext uri="{FF2B5EF4-FFF2-40B4-BE49-F238E27FC236}">
                <a16:creationId xmlns:a16="http://schemas.microsoft.com/office/drawing/2014/main" id="{42AA2A0E-DCAF-B647-B780-AA0666C1114E}"/>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17" name="TextBox 16">
            <a:hlinkClick r:id="rId4" action="ppaction://hlinksldjump"/>
            <a:extLst>
              <a:ext uri="{FF2B5EF4-FFF2-40B4-BE49-F238E27FC236}">
                <a16:creationId xmlns:a16="http://schemas.microsoft.com/office/drawing/2014/main" id="{81B67AD8-9555-A149-BD0F-419C1885DE34}"/>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 </a:t>
            </a:r>
          </a:p>
        </p:txBody>
      </p:sp>
      <p:sp>
        <p:nvSpPr>
          <p:cNvPr id="7" name="Right Arrow 6">
            <a:hlinkClick r:id="rId5" action="ppaction://hlinksldjump"/>
            <a:extLst>
              <a:ext uri="{FF2B5EF4-FFF2-40B4-BE49-F238E27FC236}">
                <a16:creationId xmlns:a16="http://schemas.microsoft.com/office/drawing/2014/main" id="{A2078A27-37B4-844F-A64E-B15D55DBD075}"/>
              </a:ext>
            </a:extLst>
          </p:cNvPr>
          <p:cNvSpPr/>
          <p:nvPr/>
        </p:nvSpPr>
        <p:spPr>
          <a:xfrm>
            <a:off x="7900736" y="21704"/>
            <a:ext cx="825837" cy="449179"/>
          </a:xfrm>
          <a:prstGeom prst="rightArrow">
            <a:avLst/>
          </a:prstGeom>
          <a:solidFill>
            <a:schemeClr val="accent2"/>
          </a:solidFill>
        </p:spPr>
        <p:txBody>
          <a:bodyPr wrap="square" lIns="0" tIns="0" rIns="0" bIns="0" rtlCol="0" anchor="ctr">
            <a:noAutofit/>
          </a:bodyPr>
          <a:lstStyle/>
          <a:p>
            <a:pPr algn="ctr"/>
            <a:r>
              <a:rPr lang="en-US" sz="1200" dirty="0">
                <a:solidFill>
                  <a:srgbClr val="FFFFFF"/>
                </a:solidFill>
                <a:latin typeface="Arial"/>
                <a:cs typeface="Arial"/>
              </a:rPr>
              <a:t>2</a:t>
            </a:r>
            <a:r>
              <a:rPr lang="en-US" sz="1200" baseline="30000" dirty="0">
                <a:solidFill>
                  <a:srgbClr val="FFFFFF"/>
                </a:solidFill>
                <a:latin typeface="Arial"/>
                <a:cs typeface="Arial"/>
              </a:rPr>
              <a:t>nd</a:t>
            </a:r>
            <a:r>
              <a:rPr lang="en-US" sz="1200" dirty="0">
                <a:solidFill>
                  <a:srgbClr val="FFFFFF"/>
                </a:solidFill>
                <a:latin typeface="Arial"/>
                <a:cs typeface="Arial"/>
              </a:rPr>
              <a:t> class</a:t>
            </a:r>
          </a:p>
        </p:txBody>
      </p:sp>
    </p:spTree>
    <p:extLst>
      <p:ext uri="{BB962C8B-B14F-4D97-AF65-F5344CB8AC3E}">
        <p14:creationId xmlns:p14="http://schemas.microsoft.com/office/powerpoint/2010/main" val="2346417892"/>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p:cNvSpPr>
            <a:spLocks noGrp="1"/>
          </p:cNvSpPr>
          <p:nvPr>
            <p:ph type="title"/>
          </p:nvPr>
        </p:nvSpPr>
        <p:spPr>
          <a:xfrm>
            <a:off x="228599" y="201168"/>
            <a:ext cx="5194005" cy="372990"/>
          </a:xfrm>
        </p:spPr>
        <p:txBody>
          <a:bodyPr/>
          <a:lstStyle/>
          <a:p>
            <a:r>
              <a:rPr lang="en-US" dirty="0">
                <a:solidFill>
                  <a:schemeClr val="tx2">
                    <a:lumMod val="25000"/>
                  </a:schemeClr>
                </a:solidFill>
              </a:rPr>
              <a:t>EK Flight incident logging</a:t>
            </a:r>
          </a:p>
        </p:txBody>
      </p:sp>
      <p:grpSp>
        <p:nvGrpSpPr>
          <p:cNvPr id="4" name="Group 3"/>
          <p:cNvGrpSpPr/>
          <p:nvPr/>
        </p:nvGrpSpPr>
        <p:grpSpPr>
          <a:xfrm>
            <a:off x="395846" y="902872"/>
            <a:ext cx="7782037" cy="3549690"/>
            <a:chOff x="933282" y="2058064"/>
            <a:chExt cx="7782037" cy="3549690"/>
          </a:xfrm>
        </p:grpSpPr>
        <p:sp>
          <p:nvSpPr>
            <p:cNvPr id="10" name="Rectangle 9"/>
            <p:cNvSpPr/>
            <p:nvPr>
              <p:extLst/>
            </p:nvPr>
          </p:nvSpPr>
          <p:spPr>
            <a:xfrm>
              <a:off x="3313667" y="2058064"/>
              <a:ext cx="5401652" cy="3549690"/>
            </a:xfrm>
            <a:prstGeom prst="rect">
              <a:avLst/>
            </a:prstGeom>
          </p:spPr>
          <p:txBody>
            <a:bodyPr wrap="square" lIns="0" tIns="0" anchor="t">
              <a:spAutoFit/>
            </a:bodyPr>
            <a:lstStyle/>
            <a:p>
              <a:pPr algn="ctr" defTabSz="456766">
                <a:lnSpc>
                  <a:spcPct val="150000"/>
                </a:lnSpc>
                <a:spcBef>
                  <a:spcPts val="999"/>
                </a:spcBef>
                <a:defRPr/>
              </a:pPr>
              <a:r>
                <a:rPr lang="en-US" sz="2000" dirty="0">
                  <a:solidFill>
                    <a:srgbClr val="9778CA"/>
                  </a:solidFill>
                </a:rPr>
                <a:t>Requirement</a:t>
              </a:r>
            </a:p>
            <a:p>
              <a:pPr algn="ctr" defTabSz="456766">
                <a:lnSpc>
                  <a:spcPct val="150000"/>
                </a:lnSpc>
                <a:spcBef>
                  <a:spcPts val="999"/>
                </a:spcBef>
                <a:defRPr/>
              </a:pPr>
              <a:r>
                <a:rPr lang="en-US" sz="1800" dirty="0"/>
                <a:t>Require automated classification of free text entry with a focus on:</a:t>
              </a:r>
            </a:p>
            <a:p>
              <a:pPr marL="285750" indent="-285750" defTabSz="456766">
                <a:lnSpc>
                  <a:spcPct val="150000"/>
                </a:lnSpc>
                <a:spcBef>
                  <a:spcPts val="999"/>
                </a:spcBef>
                <a:buFont typeface="Arial" charset="0"/>
                <a:buChar char="•"/>
                <a:defRPr/>
              </a:pPr>
              <a:r>
                <a:rPr lang="en-US" sz="1800" dirty="0">
                  <a:solidFill>
                    <a:schemeClr val="tx2">
                      <a:lumMod val="25000"/>
                    </a:schemeClr>
                  </a:solidFill>
                </a:rPr>
                <a:t>Minimal time spend on logging incidents</a:t>
              </a:r>
            </a:p>
            <a:p>
              <a:pPr marL="285750" indent="-285750" defTabSz="456766">
                <a:lnSpc>
                  <a:spcPct val="150000"/>
                </a:lnSpc>
                <a:spcBef>
                  <a:spcPts val="999"/>
                </a:spcBef>
                <a:buFont typeface="Arial" charset="0"/>
                <a:buChar char="•"/>
                <a:defRPr/>
              </a:pPr>
              <a:r>
                <a:rPr lang="en-US" sz="1800" dirty="0">
                  <a:solidFill>
                    <a:schemeClr val="tx2">
                      <a:lumMod val="25000"/>
                    </a:schemeClr>
                  </a:solidFill>
                </a:rPr>
                <a:t>Simple and user friendly interaction</a:t>
              </a:r>
            </a:p>
            <a:p>
              <a:pPr marL="285750" indent="-285750" defTabSz="456766">
                <a:lnSpc>
                  <a:spcPct val="150000"/>
                </a:lnSpc>
                <a:spcBef>
                  <a:spcPts val="999"/>
                </a:spcBef>
                <a:buFont typeface="Arial" charset="0"/>
                <a:buChar char="•"/>
                <a:defRPr/>
              </a:pPr>
              <a:r>
                <a:rPr lang="en-US" sz="1600" dirty="0">
                  <a:solidFill>
                    <a:schemeClr val="tx2">
                      <a:lumMod val="25000"/>
                    </a:schemeClr>
                  </a:solidFill>
                </a:rPr>
                <a:t>Automated classification </a:t>
              </a:r>
            </a:p>
            <a:p>
              <a:pPr marL="285750" indent="-285750" defTabSz="456766">
                <a:lnSpc>
                  <a:spcPct val="150000"/>
                </a:lnSpc>
                <a:spcBef>
                  <a:spcPts val="999"/>
                </a:spcBef>
                <a:buFont typeface="Arial" charset="0"/>
                <a:buChar char="•"/>
                <a:defRPr/>
              </a:pPr>
              <a:endParaRPr lang="en-US" sz="1600" dirty="0">
                <a:solidFill>
                  <a:schemeClr val="tx2">
                    <a:lumMod val="25000"/>
                  </a:schemeClr>
                </a:solidFill>
              </a:endParaRPr>
            </a:p>
          </p:txBody>
        </p:sp>
        <p:pic>
          <p:nvPicPr>
            <p:cNvPr id="2" name="Picture 1"/>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foregroundMark x1="27556" y1="28889" x2="30667" y2="48889"/>
                          <a14:foregroundMark x1="52889" y1="49778" x2="71556" y2="28000"/>
                          <a14:foregroundMark x1="72000" y1="49778" x2="50667" y2="74667"/>
                          <a14:foregroundMark x1="49778" y1="54667" x2="49778" y2="63111"/>
                          <a14:foregroundMark x1="43111" y1="46667" x2="43111" y2="46667"/>
                          <a14:foregroundMark x1="65333" y1="46667" x2="65333" y2="46667"/>
                          <a14:foregroundMark x1="65333" y1="46667" x2="65333" y2="46667"/>
                          <a14:foregroundMark x1="69778" y1="47111" x2="77778" y2="47111"/>
                          <a14:foregroundMark x1="20444" y1="46667" x2="20889" y2="52000"/>
                          <a14:foregroundMark x1="24000" y1="27111" x2="24889" y2="23111"/>
                          <a14:foregroundMark x1="32444" y1="22222" x2="34222" y2="25333"/>
                          <a14:foregroundMark x1="67111" y1="27111" x2="70222" y2="22222"/>
                          <a14:foregroundMark x1="72889" y1="32000" x2="70222" y2="36000"/>
                          <a14:foregroundMark x1="44889" y1="52889" x2="58667" y2="53333"/>
                          <a14:foregroundMark x1="36889" y1="49333" x2="36889" y2="45333"/>
                          <a14:foregroundMark x1="43556" y1="68000" x2="44889" y2="78667"/>
                        </a14:backgroundRemoval>
                      </a14:imgEffect>
                    </a14:imgLayer>
                  </a14:imgProps>
                </a:ext>
              </a:extLst>
            </a:blip>
            <a:stretch>
              <a:fillRect/>
            </a:stretch>
          </p:blipFill>
          <p:spPr>
            <a:xfrm>
              <a:off x="933282" y="2124118"/>
              <a:ext cx="1334960" cy="1334960"/>
            </a:xfrm>
            <a:prstGeom prst="rect">
              <a:avLst/>
            </a:prstGeom>
          </p:spPr>
        </p:pic>
      </p:grpSp>
    </p:spTree>
    <p:extLst>
      <p:ext uri="{BB962C8B-B14F-4D97-AF65-F5344CB8AC3E}">
        <p14:creationId xmlns:p14="http://schemas.microsoft.com/office/powerpoint/2010/main" val="916276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10E5F75-3142-7D4B-B2AE-71C9828BF4A5}"/>
              </a:ext>
            </a:extLst>
          </p:cNvPr>
          <p:cNvSpPr txBox="1"/>
          <p:nvPr/>
        </p:nvSpPr>
        <p:spPr>
          <a:xfrm>
            <a:off x="2139823" y="37093"/>
            <a:ext cx="5022977" cy="369332"/>
          </a:xfrm>
          <a:prstGeom prst="rect">
            <a:avLst/>
          </a:prstGeom>
          <a:noFill/>
        </p:spPr>
        <p:txBody>
          <a:bodyPr wrap="square" rtlCol="0">
            <a:spAutoFit/>
          </a:bodyPr>
          <a:lstStyle/>
          <a:p>
            <a:pPr algn="ctr"/>
            <a:r>
              <a:rPr lang="en-US" sz="1800" b="1" dirty="0">
                <a:solidFill>
                  <a:schemeClr val="bg1"/>
                </a:solidFill>
              </a:rPr>
              <a:t>Secondary Classes Used with enough data</a:t>
            </a:r>
          </a:p>
        </p:txBody>
      </p:sp>
      <p:graphicFrame>
        <p:nvGraphicFramePr>
          <p:cNvPr id="13" name="Chart 12">
            <a:extLst>
              <a:ext uri="{FF2B5EF4-FFF2-40B4-BE49-F238E27FC236}">
                <a16:creationId xmlns:a16="http://schemas.microsoft.com/office/drawing/2014/main" id="{2BF391D4-D814-EB4B-ABBA-C7C927E17860}"/>
              </a:ext>
            </a:extLst>
          </p:cNvPr>
          <p:cNvGraphicFramePr/>
          <p:nvPr>
            <p:extLst>
              <p:ext uri="{D42A27DB-BD31-4B8C-83A1-F6EECF244321}">
                <p14:modId xmlns:p14="http://schemas.microsoft.com/office/powerpoint/2010/main" val="3363451094"/>
              </p:ext>
            </p:extLst>
          </p:nvPr>
        </p:nvGraphicFramePr>
        <p:xfrm>
          <a:off x="581853" y="470884"/>
          <a:ext cx="3853789" cy="4672616"/>
        </p:xfrm>
        <a:graphic>
          <a:graphicData uri="http://schemas.openxmlformats.org/drawingml/2006/chart">
            <c:chart xmlns:c="http://schemas.openxmlformats.org/drawingml/2006/chart" xmlns:r="http://schemas.openxmlformats.org/officeDocument/2006/relationships" r:id="rId3"/>
          </a:graphicData>
        </a:graphic>
      </p:graphicFrame>
      <p:sp>
        <p:nvSpPr>
          <p:cNvPr id="15" name="Right Arrow 14">
            <a:hlinkClick r:id="rId4" action="ppaction://hlinksldjump"/>
            <a:extLst>
              <a:ext uri="{FF2B5EF4-FFF2-40B4-BE49-F238E27FC236}">
                <a16:creationId xmlns:a16="http://schemas.microsoft.com/office/drawing/2014/main" id="{42AA2A0E-DCAF-B647-B780-AA0666C1114E}"/>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17" name="TextBox 16">
            <a:hlinkClick r:id="rId4" action="ppaction://hlinksldjump"/>
            <a:extLst>
              <a:ext uri="{FF2B5EF4-FFF2-40B4-BE49-F238E27FC236}">
                <a16:creationId xmlns:a16="http://schemas.microsoft.com/office/drawing/2014/main" id="{81B67AD8-9555-A149-BD0F-419C1885DE34}"/>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 </a:t>
            </a:r>
          </a:p>
        </p:txBody>
      </p:sp>
      <p:graphicFrame>
        <p:nvGraphicFramePr>
          <p:cNvPr id="8" name="Chart 7">
            <a:extLst>
              <a:ext uri="{FF2B5EF4-FFF2-40B4-BE49-F238E27FC236}">
                <a16:creationId xmlns:a16="http://schemas.microsoft.com/office/drawing/2014/main" id="{7A22AF1F-253D-B841-AC02-605E95C6B9AE}"/>
              </a:ext>
            </a:extLst>
          </p:cNvPr>
          <p:cNvGraphicFramePr/>
          <p:nvPr>
            <p:extLst>
              <p:ext uri="{D42A27DB-BD31-4B8C-83A1-F6EECF244321}">
                <p14:modId xmlns:p14="http://schemas.microsoft.com/office/powerpoint/2010/main" val="4169166405"/>
              </p:ext>
            </p:extLst>
          </p:nvPr>
        </p:nvGraphicFramePr>
        <p:xfrm>
          <a:off x="4382035" y="344905"/>
          <a:ext cx="3853789" cy="464884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27855236"/>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F9380707-BCAD-074F-9BEE-18751844EE44}"/>
              </a:ext>
            </a:extLst>
          </p:cNvPr>
          <p:cNvSpPr txBox="1"/>
          <p:nvPr/>
        </p:nvSpPr>
        <p:spPr>
          <a:xfrm>
            <a:off x="2356391" y="0"/>
            <a:ext cx="4293909" cy="369332"/>
          </a:xfrm>
          <a:prstGeom prst="rect">
            <a:avLst/>
          </a:prstGeom>
          <a:noFill/>
        </p:spPr>
        <p:txBody>
          <a:bodyPr wrap="square" rtlCol="0">
            <a:spAutoFit/>
          </a:bodyPr>
          <a:lstStyle/>
          <a:p>
            <a:pPr algn="ctr"/>
            <a:r>
              <a:rPr lang="en-US" sz="1800" b="1" dirty="0">
                <a:solidFill>
                  <a:schemeClr val="bg1"/>
                </a:solidFill>
              </a:rPr>
              <a:t>Primary Classes</a:t>
            </a:r>
          </a:p>
        </p:txBody>
      </p:sp>
      <p:sp>
        <p:nvSpPr>
          <p:cNvPr id="39" name="TextBox 38">
            <a:extLst>
              <a:ext uri="{FF2B5EF4-FFF2-40B4-BE49-F238E27FC236}">
                <a16:creationId xmlns:a16="http://schemas.microsoft.com/office/drawing/2014/main" id="{DA10D4E9-20F1-5B46-8ED6-D209F46BA918}"/>
              </a:ext>
            </a:extLst>
          </p:cNvPr>
          <p:cNvSpPr txBox="1"/>
          <p:nvPr/>
        </p:nvSpPr>
        <p:spPr>
          <a:xfrm>
            <a:off x="0" y="4460425"/>
            <a:ext cx="4293909" cy="369332"/>
          </a:xfrm>
          <a:prstGeom prst="rect">
            <a:avLst/>
          </a:prstGeom>
          <a:noFill/>
        </p:spPr>
        <p:txBody>
          <a:bodyPr wrap="square" rtlCol="0">
            <a:spAutoFit/>
          </a:bodyPr>
          <a:lstStyle/>
          <a:p>
            <a:pPr algn="ctr"/>
            <a:r>
              <a:rPr lang="en-US" sz="1800" b="1" dirty="0">
                <a:solidFill>
                  <a:schemeClr val="bg1"/>
                </a:solidFill>
              </a:rPr>
              <a:t>Please review Manually</a:t>
            </a:r>
          </a:p>
        </p:txBody>
      </p:sp>
      <p:sp>
        <p:nvSpPr>
          <p:cNvPr id="40" name="TextBox 39">
            <a:extLst>
              <a:ext uri="{FF2B5EF4-FFF2-40B4-BE49-F238E27FC236}">
                <a16:creationId xmlns:a16="http://schemas.microsoft.com/office/drawing/2014/main" id="{94F64E7C-BCDD-104B-9964-20EEF8015DB5}"/>
              </a:ext>
            </a:extLst>
          </p:cNvPr>
          <p:cNvSpPr txBox="1"/>
          <p:nvPr/>
        </p:nvSpPr>
        <p:spPr>
          <a:xfrm>
            <a:off x="4698539" y="2178523"/>
            <a:ext cx="4293909" cy="369332"/>
          </a:xfrm>
          <a:prstGeom prst="rect">
            <a:avLst/>
          </a:prstGeom>
          <a:noFill/>
        </p:spPr>
        <p:txBody>
          <a:bodyPr wrap="square" rtlCol="0">
            <a:spAutoFit/>
          </a:bodyPr>
          <a:lstStyle/>
          <a:p>
            <a:pPr algn="ctr"/>
            <a:r>
              <a:rPr lang="en-US" sz="1800" b="1" dirty="0">
                <a:solidFill>
                  <a:schemeClr val="bg1"/>
                </a:solidFill>
              </a:rPr>
              <a:t>All are identified</a:t>
            </a:r>
          </a:p>
        </p:txBody>
      </p:sp>
      <p:sp>
        <p:nvSpPr>
          <p:cNvPr id="29" name="Right Arrow 28">
            <a:hlinkClick r:id="rId3" action="ppaction://hlinksldjump"/>
            <a:extLst>
              <a:ext uri="{FF2B5EF4-FFF2-40B4-BE49-F238E27FC236}">
                <a16:creationId xmlns:a16="http://schemas.microsoft.com/office/drawing/2014/main" id="{97F75559-6FA4-D64D-AC5C-F619DB6508A2}"/>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30" name="TextBox 29">
            <a:hlinkClick r:id="rId3" action="ppaction://hlinksldjump"/>
            <a:extLst>
              <a:ext uri="{FF2B5EF4-FFF2-40B4-BE49-F238E27FC236}">
                <a16:creationId xmlns:a16="http://schemas.microsoft.com/office/drawing/2014/main" id="{5106B22C-6F63-E840-A5E2-34A84778300E}"/>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a:t>
            </a:r>
          </a:p>
        </p:txBody>
      </p:sp>
      <p:graphicFrame>
        <p:nvGraphicFramePr>
          <p:cNvPr id="11" name="Chart 10">
            <a:extLst>
              <a:ext uri="{FF2B5EF4-FFF2-40B4-BE49-F238E27FC236}">
                <a16:creationId xmlns:a16="http://schemas.microsoft.com/office/drawing/2014/main" id="{F36D34AF-BD88-AD4F-9B63-F1A204F8415A}"/>
              </a:ext>
            </a:extLst>
          </p:cNvPr>
          <p:cNvGraphicFramePr/>
          <p:nvPr>
            <p:extLst>
              <p:ext uri="{D42A27DB-BD31-4B8C-83A1-F6EECF244321}">
                <p14:modId xmlns:p14="http://schemas.microsoft.com/office/powerpoint/2010/main" val="75307988"/>
              </p:ext>
            </p:extLst>
          </p:nvPr>
        </p:nvGraphicFramePr>
        <p:xfrm>
          <a:off x="240962" y="681971"/>
          <a:ext cx="4026237" cy="377845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609609779"/>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F9380707-BCAD-074F-9BEE-18751844EE44}"/>
              </a:ext>
            </a:extLst>
          </p:cNvPr>
          <p:cNvSpPr txBox="1"/>
          <p:nvPr/>
        </p:nvSpPr>
        <p:spPr>
          <a:xfrm>
            <a:off x="2356391" y="0"/>
            <a:ext cx="4293909" cy="369332"/>
          </a:xfrm>
          <a:prstGeom prst="rect">
            <a:avLst/>
          </a:prstGeom>
          <a:noFill/>
        </p:spPr>
        <p:txBody>
          <a:bodyPr wrap="square" rtlCol="0">
            <a:spAutoFit/>
          </a:bodyPr>
          <a:lstStyle/>
          <a:p>
            <a:pPr algn="ctr"/>
            <a:r>
              <a:rPr lang="en-US" sz="1800" b="1" dirty="0">
                <a:solidFill>
                  <a:schemeClr val="bg1"/>
                </a:solidFill>
              </a:rPr>
              <a:t>Secondary Classes</a:t>
            </a:r>
          </a:p>
        </p:txBody>
      </p:sp>
      <p:sp>
        <p:nvSpPr>
          <p:cNvPr id="39" name="TextBox 38">
            <a:extLst>
              <a:ext uri="{FF2B5EF4-FFF2-40B4-BE49-F238E27FC236}">
                <a16:creationId xmlns:a16="http://schemas.microsoft.com/office/drawing/2014/main" id="{DA10D4E9-20F1-5B46-8ED6-D209F46BA918}"/>
              </a:ext>
            </a:extLst>
          </p:cNvPr>
          <p:cNvSpPr txBox="1"/>
          <p:nvPr/>
        </p:nvSpPr>
        <p:spPr>
          <a:xfrm>
            <a:off x="0" y="4460425"/>
            <a:ext cx="4293909" cy="369332"/>
          </a:xfrm>
          <a:prstGeom prst="rect">
            <a:avLst/>
          </a:prstGeom>
          <a:noFill/>
        </p:spPr>
        <p:txBody>
          <a:bodyPr wrap="square" rtlCol="0">
            <a:spAutoFit/>
          </a:bodyPr>
          <a:lstStyle/>
          <a:p>
            <a:pPr algn="ctr"/>
            <a:r>
              <a:rPr lang="en-US" sz="1800" b="1" dirty="0">
                <a:solidFill>
                  <a:schemeClr val="bg1"/>
                </a:solidFill>
              </a:rPr>
              <a:t>Please review Manually</a:t>
            </a:r>
          </a:p>
        </p:txBody>
      </p:sp>
      <p:sp>
        <p:nvSpPr>
          <p:cNvPr id="40" name="TextBox 39">
            <a:extLst>
              <a:ext uri="{FF2B5EF4-FFF2-40B4-BE49-F238E27FC236}">
                <a16:creationId xmlns:a16="http://schemas.microsoft.com/office/drawing/2014/main" id="{94F64E7C-BCDD-104B-9964-20EEF8015DB5}"/>
              </a:ext>
            </a:extLst>
          </p:cNvPr>
          <p:cNvSpPr txBox="1"/>
          <p:nvPr/>
        </p:nvSpPr>
        <p:spPr>
          <a:xfrm>
            <a:off x="4503345" y="1860880"/>
            <a:ext cx="4293909" cy="369332"/>
          </a:xfrm>
          <a:prstGeom prst="rect">
            <a:avLst/>
          </a:prstGeom>
          <a:noFill/>
        </p:spPr>
        <p:txBody>
          <a:bodyPr wrap="square" rtlCol="0">
            <a:spAutoFit/>
          </a:bodyPr>
          <a:lstStyle/>
          <a:p>
            <a:pPr algn="ctr"/>
            <a:r>
              <a:rPr lang="en-US" sz="1800" b="1" dirty="0">
                <a:solidFill>
                  <a:schemeClr val="bg1"/>
                </a:solidFill>
              </a:rPr>
              <a:t>All are identified</a:t>
            </a:r>
          </a:p>
        </p:txBody>
      </p:sp>
      <p:sp>
        <p:nvSpPr>
          <p:cNvPr id="29" name="Right Arrow 28">
            <a:hlinkClick r:id="rId3" action="ppaction://hlinksldjump"/>
            <a:extLst>
              <a:ext uri="{FF2B5EF4-FFF2-40B4-BE49-F238E27FC236}">
                <a16:creationId xmlns:a16="http://schemas.microsoft.com/office/drawing/2014/main" id="{97F75559-6FA4-D64D-AC5C-F619DB6508A2}"/>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30" name="TextBox 29">
            <a:hlinkClick r:id="rId3" action="ppaction://hlinksldjump"/>
            <a:extLst>
              <a:ext uri="{FF2B5EF4-FFF2-40B4-BE49-F238E27FC236}">
                <a16:creationId xmlns:a16="http://schemas.microsoft.com/office/drawing/2014/main" id="{5106B22C-6F63-E840-A5E2-34A84778300E}"/>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a:t>
            </a:r>
          </a:p>
        </p:txBody>
      </p:sp>
      <p:graphicFrame>
        <p:nvGraphicFramePr>
          <p:cNvPr id="11" name="Chart 10">
            <a:extLst>
              <a:ext uri="{FF2B5EF4-FFF2-40B4-BE49-F238E27FC236}">
                <a16:creationId xmlns:a16="http://schemas.microsoft.com/office/drawing/2014/main" id="{F36D34AF-BD88-AD4F-9B63-F1A204F8415A}"/>
              </a:ext>
            </a:extLst>
          </p:cNvPr>
          <p:cNvGraphicFramePr/>
          <p:nvPr>
            <p:extLst>
              <p:ext uri="{D42A27DB-BD31-4B8C-83A1-F6EECF244321}">
                <p14:modId xmlns:p14="http://schemas.microsoft.com/office/powerpoint/2010/main" val="1733726322"/>
              </p:ext>
            </p:extLst>
          </p:nvPr>
        </p:nvGraphicFramePr>
        <p:xfrm>
          <a:off x="240962" y="681971"/>
          <a:ext cx="4026237" cy="377845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468903412"/>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00183" y="1195274"/>
            <a:ext cx="3857964"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Classification</a:t>
            </a:r>
          </a:p>
          <a:p>
            <a:pPr defTabSz="457189"/>
            <a:r>
              <a:rPr lang="en-US" sz="1600" dirty="0">
                <a:solidFill>
                  <a:srgbClr val="152935"/>
                </a:solidFill>
                <a:latin typeface="IBM Plex Sans" charset="0"/>
                <a:ea typeface="IBM Plex Sans" charset="0"/>
                <a:cs typeface="IBM Plex Sans" charset="0"/>
              </a:rPr>
              <a:t>Intent detection and creation of custom classifiers with confidence scores</a:t>
            </a:r>
          </a:p>
        </p:txBody>
      </p:sp>
      <p:sp>
        <p:nvSpPr>
          <p:cNvPr id="13" name="Rectangle 12"/>
          <p:cNvSpPr/>
          <p:nvPr/>
        </p:nvSpPr>
        <p:spPr>
          <a:xfrm>
            <a:off x="4842746" y="2901787"/>
            <a:ext cx="3567018"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Chain Multiple Classifiers</a:t>
            </a:r>
          </a:p>
          <a:p>
            <a:pPr defTabSz="457189">
              <a:spcAft>
                <a:spcPts val="1200"/>
              </a:spcAft>
            </a:pPr>
            <a:r>
              <a:rPr lang="en-US" sz="1600" dirty="0">
                <a:solidFill>
                  <a:srgbClr val="152935"/>
                </a:solidFill>
                <a:latin typeface="IBM Plex Sans" charset="0"/>
                <a:ea typeface="IBM Plex Sans" charset="0"/>
                <a:cs typeface="IBM Plex Sans" charset="0"/>
              </a:rPr>
              <a:t>Separate text and classify at multiple levels</a:t>
            </a:r>
          </a:p>
        </p:txBody>
      </p:sp>
      <p:sp>
        <p:nvSpPr>
          <p:cNvPr id="14" name="Rectangle 13"/>
          <p:cNvSpPr/>
          <p:nvPr/>
        </p:nvSpPr>
        <p:spPr>
          <a:xfrm>
            <a:off x="4842745" y="1195274"/>
            <a:ext cx="3674073"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Data Updates</a:t>
            </a:r>
          </a:p>
          <a:p>
            <a:pPr defTabSz="457189"/>
            <a:r>
              <a:rPr lang="en-US" sz="1600" dirty="0">
                <a:solidFill>
                  <a:srgbClr val="152935"/>
                </a:solidFill>
                <a:latin typeface="IBM Plex Sans" charset="0"/>
                <a:ea typeface="IBM Plex Sans" charset="0"/>
                <a:cs typeface="IBM Plex Sans" charset="0"/>
              </a:rPr>
              <a:t>Update your training data based on recent classification results</a:t>
            </a:r>
          </a:p>
        </p:txBody>
      </p:sp>
      <p:sp>
        <p:nvSpPr>
          <p:cNvPr id="15" name="Rectangle 14"/>
          <p:cNvSpPr/>
          <p:nvPr/>
        </p:nvSpPr>
        <p:spPr>
          <a:xfrm>
            <a:off x="509561" y="2901787"/>
            <a:ext cx="3848586" cy="800219"/>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Multi-Intent Classification</a:t>
            </a:r>
          </a:p>
          <a:p>
            <a:pPr defTabSz="457189"/>
            <a:r>
              <a:rPr lang="en-US" sz="1600" dirty="0">
                <a:solidFill>
                  <a:srgbClr val="152935"/>
                </a:solidFill>
                <a:latin typeface="IBM Plex Sans" charset="0"/>
                <a:ea typeface="IBM Plex Sans" charset="0"/>
                <a:cs typeface="IBM Plex Sans" charset="0"/>
              </a:rPr>
              <a:t>Extract multiple intents from text</a:t>
            </a:r>
          </a:p>
        </p:txBody>
      </p:sp>
      <p:sp>
        <p:nvSpPr>
          <p:cNvPr id="10" name="Title 1"/>
          <p:cNvSpPr>
            <a:spLocks noGrp="1"/>
          </p:cNvSpPr>
          <p:nvPr>
            <p:ph type="title"/>
          </p:nvPr>
        </p:nvSpPr>
        <p:spPr>
          <a:xfrm>
            <a:off x="228599" y="201168"/>
            <a:ext cx="5194005" cy="372990"/>
          </a:xfrm>
        </p:spPr>
        <p:txBody>
          <a:bodyPr/>
          <a:lstStyle/>
          <a:p>
            <a:r>
              <a:rPr lang="en-US" dirty="0">
                <a:solidFill>
                  <a:schemeClr val="tx2">
                    <a:lumMod val="25000"/>
                  </a:schemeClr>
                </a:solidFill>
              </a:rPr>
              <a:t>Watson Natural Language Classifier</a:t>
            </a:r>
          </a:p>
        </p:txBody>
      </p:sp>
      <p:pic>
        <p:nvPicPr>
          <p:cNvPr id="18" name="Picture 17"/>
          <p:cNvPicPr>
            <a:picLocks noChangeAspect="1"/>
          </p:cNvPicPr>
          <p:nvPr/>
        </p:nvPicPr>
        <p:blipFill rotWithShape="1">
          <a:blip r:embed="rId3"/>
          <a:srcRect b="8547"/>
          <a:stretch/>
        </p:blipFill>
        <p:spPr>
          <a:xfrm>
            <a:off x="127000" y="4256801"/>
            <a:ext cx="841565" cy="769636"/>
          </a:xfrm>
          <a:prstGeom prst="rect">
            <a:avLst/>
          </a:prstGeom>
        </p:spPr>
      </p:pic>
    </p:spTree>
    <p:extLst>
      <p:ext uri="{BB962C8B-B14F-4D97-AF65-F5344CB8AC3E}">
        <p14:creationId xmlns:p14="http://schemas.microsoft.com/office/powerpoint/2010/main" val="1736734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FB9AE69-B896-D549-BC9B-327D02DFFC72}"/>
              </a:ext>
            </a:extLst>
          </p:cNvPr>
          <p:cNvSpPr>
            <a:spLocks noGrp="1"/>
          </p:cNvSpPr>
          <p:nvPr>
            <p:ph type="subTitle" idx="1"/>
          </p:nvPr>
        </p:nvSpPr>
        <p:spPr>
          <a:xfrm>
            <a:off x="1092200" y="1600861"/>
            <a:ext cx="6858000" cy="1241822"/>
          </a:xfrm>
        </p:spPr>
        <p:txBody>
          <a:bodyPr/>
          <a:lstStyle/>
          <a:p>
            <a:r>
              <a:rPr lang="en-US" sz="3000" dirty="0">
                <a:solidFill>
                  <a:schemeClr val="bg1"/>
                </a:solidFill>
              </a:rPr>
              <a:t>Results Analysis</a:t>
            </a:r>
          </a:p>
        </p:txBody>
      </p:sp>
    </p:spTree>
    <p:extLst>
      <p:ext uri="{BB962C8B-B14F-4D97-AF65-F5344CB8AC3E}">
        <p14:creationId xmlns:p14="http://schemas.microsoft.com/office/powerpoint/2010/main" val="2042513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16">
            <a:extLst>
              <a:ext uri="{FF2B5EF4-FFF2-40B4-BE49-F238E27FC236}">
                <a16:creationId xmlns:a16="http://schemas.microsoft.com/office/drawing/2014/main" id="{3EC8A38A-9A29-654F-B669-CFB0430EDE19}"/>
              </a:ext>
            </a:extLst>
          </p:cNvPr>
          <p:cNvGraphicFramePr>
            <a:graphicFrameLocks/>
          </p:cNvGraphicFramePr>
          <p:nvPr>
            <p:extLst>
              <p:ext uri="{D42A27DB-BD31-4B8C-83A1-F6EECF244321}">
                <p14:modId xmlns:p14="http://schemas.microsoft.com/office/powerpoint/2010/main" val="982306392"/>
              </p:ext>
            </p:extLst>
          </p:nvPr>
        </p:nvGraphicFramePr>
        <p:xfrm>
          <a:off x="4403558" y="1910718"/>
          <a:ext cx="4379495" cy="254509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extLst>
              <a:ext uri="{FF2B5EF4-FFF2-40B4-BE49-F238E27FC236}">
                <a16:creationId xmlns:a16="http://schemas.microsoft.com/office/drawing/2014/main" id="{C7338C27-15D4-FF41-A6A1-5E0E2B29119A}"/>
              </a:ext>
            </a:extLst>
          </p:cNvPr>
          <p:cNvGraphicFramePr>
            <a:graphicFrameLocks/>
          </p:cNvGraphicFramePr>
          <p:nvPr>
            <p:extLst>
              <p:ext uri="{D42A27DB-BD31-4B8C-83A1-F6EECF244321}">
                <p14:modId xmlns:p14="http://schemas.microsoft.com/office/powerpoint/2010/main" val="4221312224"/>
              </p:ext>
            </p:extLst>
          </p:nvPr>
        </p:nvGraphicFramePr>
        <p:xfrm>
          <a:off x="94578" y="1910718"/>
          <a:ext cx="4472316" cy="2585334"/>
        </p:xfrm>
        <a:graphic>
          <a:graphicData uri="http://schemas.openxmlformats.org/drawingml/2006/chart">
            <c:chart xmlns:c="http://schemas.openxmlformats.org/drawingml/2006/chart" xmlns:r="http://schemas.openxmlformats.org/officeDocument/2006/relationships" r:id="rId3"/>
          </a:graphicData>
        </a:graphic>
      </p:graphicFrame>
      <p:sp>
        <p:nvSpPr>
          <p:cNvPr id="3" name="Slide Number Placeholder 2"/>
          <p:cNvSpPr>
            <a:spLocks noGrp="1"/>
          </p:cNvSpPr>
          <p:nvPr>
            <p:ph type="sldNum" sz="quarter" idx="12"/>
          </p:nvPr>
        </p:nvSpPr>
        <p:spPr/>
        <p:txBody>
          <a:bodyPr/>
          <a:lstStyle/>
          <a:p>
            <a:fld id="{E4DBDE34-E9B5-E04F-B662-69720E4BCB53}" type="slidenum">
              <a:rPr lang="en-US" smtClean="0"/>
              <a:pPr/>
              <a:t>5</a:t>
            </a:fld>
            <a:endParaRPr lang="en-US"/>
          </a:p>
        </p:txBody>
      </p:sp>
      <p:sp>
        <p:nvSpPr>
          <p:cNvPr id="4" name="Title 3"/>
          <p:cNvSpPr>
            <a:spLocks noGrp="1"/>
          </p:cNvSpPr>
          <p:nvPr>
            <p:ph type="title"/>
          </p:nvPr>
        </p:nvSpPr>
        <p:spPr>
          <a:xfrm>
            <a:off x="1898496" y="78556"/>
            <a:ext cx="4886352" cy="558032"/>
          </a:xfrm>
        </p:spPr>
        <p:txBody>
          <a:bodyPr/>
          <a:lstStyle/>
          <a:p>
            <a:r>
              <a:rPr lang="en-US" sz="2800" dirty="0">
                <a:solidFill>
                  <a:srgbClr val="9778CA"/>
                </a:solidFill>
                <a:latin typeface="+mn-lt"/>
                <a:ea typeface="+mn-ea"/>
                <a:cs typeface="+mn-cs"/>
              </a:rPr>
              <a:t>Classifier scope and data sets</a:t>
            </a:r>
          </a:p>
        </p:txBody>
      </p:sp>
      <p:sp>
        <p:nvSpPr>
          <p:cNvPr id="5" name="TextBox 4"/>
          <p:cNvSpPr txBox="1"/>
          <p:nvPr/>
        </p:nvSpPr>
        <p:spPr>
          <a:xfrm>
            <a:off x="0" y="481140"/>
            <a:ext cx="9144000" cy="1338828"/>
          </a:xfrm>
          <a:prstGeom prst="rect">
            <a:avLst/>
          </a:prstGeom>
          <a:noFill/>
        </p:spPr>
        <p:txBody>
          <a:bodyPr wrap="square" rtlCol="0">
            <a:spAutoFit/>
          </a:bodyPr>
          <a:lstStyle/>
          <a:p>
            <a:r>
              <a:rPr lang="en-US" b="1" dirty="0"/>
              <a:t>Scope</a:t>
            </a:r>
          </a:p>
          <a:p>
            <a:r>
              <a:rPr lang="en-US" dirty="0"/>
              <a:t>The testing scope focused on classifying the primary and secondary categories.</a:t>
            </a:r>
          </a:p>
          <a:p>
            <a:r>
              <a:rPr lang="en-US" dirty="0"/>
              <a:t>Data provided is approximately 2-3 months worth of records (All reports : 123,492 reports)</a:t>
            </a:r>
          </a:p>
          <a:p>
            <a:pPr marL="285750" indent="-285750">
              <a:buFont typeface="Arial" panose="020B0604020202020204" pitchFamily="34" charset="0"/>
              <a:buChar char="•"/>
            </a:pPr>
            <a:r>
              <a:rPr lang="en-US" dirty="0"/>
              <a:t>Description must be between 5 and 1000 characters in length(after removing the invalid reports : 120,808 reports)</a:t>
            </a:r>
          </a:p>
          <a:p>
            <a:pPr marL="285750" indent="-285750">
              <a:buFont typeface="Arial" panose="020B0604020202020204" pitchFamily="34" charset="0"/>
              <a:buChar char="•"/>
            </a:pPr>
            <a:r>
              <a:rPr lang="en-US" dirty="0"/>
              <a:t>Categories must have at least 100 data sets for training the model (120,659 reports)</a:t>
            </a:r>
          </a:p>
        </p:txBody>
      </p:sp>
      <p:sp>
        <p:nvSpPr>
          <p:cNvPr id="8" name="TextBox 7">
            <a:extLst>
              <a:ext uri="{FF2B5EF4-FFF2-40B4-BE49-F238E27FC236}">
                <a16:creationId xmlns:a16="http://schemas.microsoft.com/office/drawing/2014/main" id="{5CC1608C-EEAC-0F48-80C8-5DF12A8B42ED}"/>
              </a:ext>
            </a:extLst>
          </p:cNvPr>
          <p:cNvSpPr txBox="1"/>
          <p:nvPr/>
        </p:nvSpPr>
        <p:spPr>
          <a:xfrm>
            <a:off x="620064" y="4572564"/>
            <a:ext cx="7443216" cy="507831"/>
          </a:xfrm>
          <a:prstGeom prst="rect">
            <a:avLst/>
          </a:prstGeom>
          <a:noFill/>
        </p:spPr>
        <p:txBody>
          <a:bodyPr wrap="square" rtlCol="0">
            <a:spAutoFit/>
          </a:bodyPr>
          <a:lstStyle/>
          <a:p>
            <a:r>
              <a:rPr lang="en-US" i="1" dirty="0"/>
              <a:t>Out of 17 usable Primary categories, 8 were used in the trained model along with their usable secondary categories</a:t>
            </a:r>
          </a:p>
        </p:txBody>
      </p:sp>
      <p:sp>
        <p:nvSpPr>
          <p:cNvPr id="32" name="TextBox 31">
            <a:extLst>
              <a:ext uri="{FF2B5EF4-FFF2-40B4-BE49-F238E27FC236}">
                <a16:creationId xmlns:a16="http://schemas.microsoft.com/office/drawing/2014/main" id="{C034FA24-6BB8-4B43-841F-BAAD74E4B2D5}"/>
              </a:ext>
            </a:extLst>
          </p:cNvPr>
          <p:cNvSpPr txBox="1"/>
          <p:nvPr/>
        </p:nvSpPr>
        <p:spPr>
          <a:xfrm>
            <a:off x="234435" y="3146738"/>
            <a:ext cx="1066801" cy="400110"/>
          </a:xfrm>
          <a:prstGeom prst="rect">
            <a:avLst/>
          </a:prstGeom>
          <a:noFill/>
        </p:spPr>
        <p:txBody>
          <a:bodyPr wrap="square" rtlCol="0">
            <a:spAutoFit/>
          </a:bodyPr>
          <a:lstStyle/>
          <a:p>
            <a:r>
              <a:rPr lang="en-US" sz="1000" b="1" dirty="0"/>
              <a:t>149 </a:t>
            </a:r>
          </a:p>
          <a:p>
            <a:r>
              <a:rPr lang="en-US" sz="1000" b="1" dirty="0"/>
              <a:t>reports</a:t>
            </a:r>
          </a:p>
        </p:txBody>
      </p:sp>
      <p:sp>
        <p:nvSpPr>
          <p:cNvPr id="33" name="TextBox 32">
            <a:extLst>
              <a:ext uri="{FF2B5EF4-FFF2-40B4-BE49-F238E27FC236}">
                <a16:creationId xmlns:a16="http://schemas.microsoft.com/office/drawing/2014/main" id="{D02F80B5-00A0-924C-AA1F-DD13EDFA114D}"/>
              </a:ext>
            </a:extLst>
          </p:cNvPr>
          <p:cNvSpPr txBox="1"/>
          <p:nvPr/>
        </p:nvSpPr>
        <p:spPr>
          <a:xfrm>
            <a:off x="1682186" y="3462052"/>
            <a:ext cx="1195737" cy="400110"/>
          </a:xfrm>
          <a:prstGeom prst="rect">
            <a:avLst/>
          </a:prstGeom>
          <a:noFill/>
        </p:spPr>
        <p:txBody>
          <a:bodyPr wrap="square" rtlCol="0">
            <a:spAutoFit/>
          </a:bodyPr>
          <a:lstStyle/>
          <a:p>
            <a:r>
              <a:rPr lang="en-US" sz="1000" b="1" dirty="0"/>
              <a:t>120,659 </a:t>
            </a:r>
          </a:p>
          <a:p>
            <a:r>
              <a:rPr lang="en-US" sz="1000" b="1" dirty="0"/>
              <a:t>reports</a:t>
            </a:r>
          </a:p>
        </p:txBody>
      </p:sp>
      <p:sp>
        <p:nvSpPr>
          <p:cNvPr id="35" name="TextBox 34">
            <a:extLst>
              <a:ext uri="{FF2B5EF4-FFF2-40B4-BE49-F238E27FC236}">
                <a16:creationId xmlns:a16="http://schemas.microsoft.com/office/drawing/2014/main" id="{3A04FBB4-976F-0A41-965F-CB01022EFD69}"/>
              </a:ext>
            </a:extLst>
          </p:cNvPr>
          <p:cNvSpPr txBox="1"/>
          <p:nvPr/>
        </p:nvSpPr>
        <p:spPr>
          <a:xfrm>
            <a:off x="3637245" y="2819239"/>
            <a:ext cx="1195737" cy="400110"/>
          </a:xfrm>
          <a:prstGeom prst="rect">
            <a:avLst/>
          </a:prstGeom>
          <a:noFill/>
        </p:spPr>
        <p:txBody>
          <a:bodyPr wrap="square" rtlCol="0">
            <a:spAutoFit/>
          </a:bodyPr>
          <a:lstStyle/>
          <a:p>
            <a:r>
              <a:rPr lang="en-US" sz="1000" b="1" dirty="0"/>
              <a:t>42,737 </a:t>
            </a:r>
          </a:p>
          <a:p>
            <a:r>
              <a:rPr lang="en-US" sz="1000" b="1" dirty="0"/>
              <a:t>reports</a:t>
            </a:r>
          </a:p>
        </p:txBody>
      </p:sp>
      <p:sp>
        <p:nvSpPr>
          <p:cNvPr id="36" name="TextBox 35">
            <a:extLst>
              <a:ext uri="{FF2B5EF4-FFF2-40B4-BE49-F238E27FC236}">
                <a16:creationId xmlns:a16="http://schemas.microsoft.com/office/drawing/2014/main" id="{93A0244C-EC2A-9749-BA7A-F2D5B77E7EB5}"/>
              </a:ext>
            </a:extLst>
          </p:cNvPr>
          <p:cNvSpPr txBox="1"/>
          <p:nvPr/>
        </p:nvSpPr>
        <p:spPr>
          <a:xfrm>
            <a:off x="3624258" y="3462052"/>
            <a:ext cx="1195737" cy="400110"/>
          </a:xfrm>
          <a:prstGeom prst="rect">
            <a:avLst/>
          </a:prstGeom>
          <a:noFill/>
        </p:spPr>
        <p:txBody>
          <a:bodyPr wrap="square" rtlCol="0">
            <a:spAutoFit/>
          </a:bodyPr>
          <a:lstStyle/>
          <a:p>
            <a:r>
              <a:rPr lang="en-US" sz="1000" b="1" dirty="0"/>
              <a:t>77,922 </a:t>
            </a:r>
          </a:p>
          <a:p>
            <a:r>
              <a:rPr lang="en-US" sz="1000" b="1" dirty="0"/>
              <a:t>reports</a:t>
            </a:r>
          </a:p>
        </p:txBody>
      </p:sp>
      <p:sp>
        <p:nvSpPr>
          <p:cNvPr id="38" name="TextBox 37">
            <a:extLst>
              <a:ext uri="{FF2B5EF4-FFF2-40B4-BE49-F238E27FC236}">
                <a16:creationId xmlns:a16="http://schemas.microsoft.com/office/drawing/2014/main" id="{49999113-0E30-8A4C-8FC1-1A26F04B13C5}"/>
              </a:ext>
            </a:extLst>
          </p:cNvPr>
          <p:cNvSpPr txBox="1"/>
          <p:nvPr/>
        </p:nvSpPr>
        <p:spPr>
          <a:xfrm>
            <a:off x="5352685" y="3295015"/>
            <a:ext cx="1195737" cy="400110"/>
          </a:xfrm>
          <a:prstGeom prst="rect">
            <a:avLst/>
          </a:prstGeom>
          <a:noFill/>
        </p:spPr>
        <p:txBody>
          <a:bodyPr wrap="square" rtlCol="0">
            <a:spAutoFit/>
          </a:bodyPr>
          <a:lstStyle/>
          <a:p>
            <a:r>
              <a:rPr lang="en-US" sz="1000" b="1" dirty="0"/>
              <a:t>1,865 </a:t>
            </a:r>
          </a:p>
          <a:p>
            <a:r>
              <a:rPr lang="en-US" sz="1000" b="1" dirty="0"/>
              <a:t>reports</a:t>
            </a:r>
          </a:p>
        </p:txBody>
      </p:sp>
      <p:sp>
        <p:nvSpPr>
          <p:cNvPr id="41" name="TextBox 40">
            <a:extLst>
              <a:ext uri="{FF2B5EF4-FFF2-40B4-BE49-F238E27FC236}">
                <a16:creationId xmlns:a16="http://schemas.microsoft.com/office/drawing/2014/main" id="{7F6EB340-B157-AA42-B7E8-13EB1F7E9BA3}"/>
              </a:ext>
            </a:extLst>
          </p:cNvPr>
          <p:cNvSpPr txBox="1"/>
          <p:nvPr/>
        </p:nvSpPr>
        <p:spPr>
          <a:xfrm>
            <a:off x="6065553" y="3335258"/>
            <a:ext cx="1195737" cy="400110"/>
          </a:xfrm>
          <a:prstGeom prst="rect">
            <a:avLst/>
          </a:prstGeom>
          <a:noFill/>
        </p:spPr>
        <p:txBody>
          <a:bodyPr wrap="square" rtlCol="0">
            <a:spAutoFit/>
          </a:bodyPr>
          <a:lstStyle/>
          <a:p>
            <a:r>
              <a:rPr lang="en-US" sz="1000" b="1" dirty="0"/>
              <a:t>118,943 </a:t>
            </a:r>
          </a:p>
          <a:p>
            <a:r>
              <a:rPr lang="en-US" sz="1000" b="1" dirty="0"/>
              <a:t>reports</a:t>
            </a:r>
          </a:p>
        </p:txBody>
      </p:sp>
      <p:sp>
        <p:nvSpPr>
          <p:cNvPr id="44" name="TextBox 43">
            <a:extLst>
              <a:ext uri="{FF2B5EF4-FFF2-40B4-BE49-F238E27FC236}">
                <a16:creationId xmlns:a16="http://schemas.microsoft.com/office/drawing/2014/main" id="{0F06ECD7-217D-524E-963F-05AAC7AEE44D}"/>
              </a:ext>
            </a:extLst>
          </p:cNvPr>
          <p:cNvSpPr txBox="1"/>
          <p:nvPr/>
        </p:nvSpPr>
        <p:spPr>
          <a:xfrm>
            <a:off x="7855094" y="2746628"/>
            <a:ext cx="1195737" cy="400110"/>
          </a:xfrm>
          <a:prstGeom prst="rect">
            <a:avLst/>
          </a:prstGeom>
          <a:noFill/>
        </p:spPr>
        <p:txBody>
          <a:bodyPr wrap="square" rtlCol="0">
            <a:spAutoFit/>
          </a:bodyPr>
          <a:lstStyle/>
          <a:p>
            <a:r>
              <a:rPr lang="en-US" sz="1000" b="1" dirty="0"/>
              <a:t>41,551</a:t>
            </a:r>
          </a:p>
          <a:p>
            <a:r>
              <a:rPr lang="en-US" sz="1000" b="1" dirty="0"/>
              <a:t> reports</a:t>
            </a:r>
          </a:p>
        </p:txBody>
      </p:sp>
      <p:sp>
        <p:nvSpPr>
          <p:cNvPr id="45" name="TextBox 44">
            <a:extLst>
              <a:ext uri="{FF2B5EF4-FFF2-40B4-BE49-F238E27FC236}">
                <a16:creationId xmlns:a16="http://schemas.microsoft.com/office/drawing/2014/main" id="{42A73293-D068-254E-8420-CAE222631AB8}"/>
              </a:ext>
            </a:extLst>
          </p:cNvPr>
          <p:cNvSpPr txBox="1"/>
          <p:nvPr/>
        </p:nvSpPr>
        <p:spPr>
          <a:xfrm>
            <a:off x="7855094" y="3346793"/>
            <a:ext cx="1195737" cy="400110"/>
          </a:xfrm>
          <a:prstGeom prst="rect">
            <a:avLst/>
          </a:prstGeom>
          <a:noFill/>
        </p:spPr>
        <p:txBody>
          <a:bodyPr wrap="square" rtlCol="0">
            <a:spAutoFit/>
          </a:bodyPr>
          <a:lstStyle/>
          <a:p>
            <a:r>
              <a:rPr lang="en-US" sz="1000" b="1" dirty="0"/>
              <a:t>77,392 </a:t>
            </a:r>
          </a:p>
          <a:p>
            <a:r>
              <a:rPr lang="en-US" sz="1000" b="1" dirty="0"/>
              <a:t>reports</a:t>
            </a:r>
          </a:p>
        </p:txBody>
      </p:sp>
    </p:spTree>
    <p:extLst>
      <p:ext uri="{BB962C8B-B14F-4D97-AF65-F5344CB8AC3E}">
        <p14:creationId xmlns:p14="http://schemas.microsoft.com/office/powerpoint/2010/main" val="1172687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E4DBDE34-E9B5-E04F-B662-69720E4BCB53}" type="slidenum">
              <a:rPr lang="en-US" smtClean="0"/>
              <a:pPr/>
              <a:t>6</a:t>
            </a:fld>
            <a:endParaRPr lang="en-US"/>
          </a:p>
        </p:txBody>
      </p:sp>
      <p:sp>
        <p:nvSpPr>
          <p:cNvPr id="4" name="Title 3"/>
          <p:cNvSpPr>
            <a:spLocks noGrp="1"/>
          </p:cNvSpPr>
          <p:nvPr>
            <p:ph type="title"/>
          </p:nvPr>
        </p:nvSpPr>
        <p:spPr>
          <a:xfrm>
            <a:off x="1898496" y="78556"/>
            <a:ext cx="4886352" cy="558032"/>
          </a:xfrm>
        </p:spPr>
        <p:txBody>
          <a:bodyPr/>
          <a:lstStyle/>
          <a:p>
            <a:r>
              <a:rPr lang="en-US" sz="2800" dirty="0">
                <a:solidFill>
                  <a:srgbClr val="9778CA"/>
                </a:solidFill>
                <a:latin typeface="+mn-lt"/>
                <a:ea typeface="+mn-ea"/>
                <a:cs typeface="+mn-cs"/>
              </a:rPr>
              <a:t>Classifier model results</a:t>
            </a:r>
          </a:p>
        </p:txBody>
      </p:sp>
      <p:sp>
        <p:nvSpPr>
          <p:cNvPr id="5" name="TextBox 4"/>
          <p:cNvSpPr txBox="1"/>
          <p:nvPr/>
        </p:nvSpPr>
        <p:spPr>
          <a:xfrm>
            <a:off x="227012" y="481140"/>
            <a:ext cx="8688388" cy="923330"/>
          </a:xfrm>
          <a:prstGeom prst="rect">
            <a:avLst/>
          </a:prstGeom>
          <a:noFill/>
        </p:spPr>
        <p:txBody>
          <a:bodyPr wrap="square" rtlCol="0">
            <a:spAutoFit/>
          </a:bodyPr>
          <a:lstStyle/>
          <a:p>
            <a:r>
              <a:rPr lang="en-US" b="1" dirty="0"/>
              <a:t>Testing scope</a:t>
            </a:r>
          </a:p>
          <a:p>
            <a:pPr marL="285750" indent="-285750">
              <a:buFont typeface="Arial" panose="020B0604020202020204" pitchFamily="34" charset="0"/>
              <a:buChar char="•"/>
            </a:pPr>
            <a:r>
              <a:rPr lang="en-US" dirty="0"/>
              <a:t>The model was trained with at least 100 data sets for each usable primary and secondary categories</a:t>
            </a:r>
          </a:p>
          <a:p>
            <a:pPr marL="285750" indent="-285750">
              <a:buFont typeface="Arial" panose="020B0604020202020204" pitchFamily="34" charset="0"/>
              <a:buChar char="•"/>
            </a:pPr>
            <a:r>
              <a:rPr lang="en-US" dirty="0"/>
              <a:t>A test was executed based on new data, with a 100 data set</a:t>
            </a:r>
          </a:p>
          <a:p>
            <a:pPr marL="628650" lvl="1" indent="-285750">
              <a:buFont typeface="Arial" panose="020B0604020202020204" pitchFamily="34" charset="0"/>
              <a:buChar char="•"/>
            </a:pPr>
            <a:r>
              <a:rPr lang="en-US" dirty="0"/>
              <a:t>Any confidence level below 60% was marked for manual review</a:t>
            </a:r>
          </a:p>
        </p:txBody>
      </p:sp>
      <p:graphicFrame>
        <p:nvGraphicFramePr>
          <p:cNvPr id="11" name="Chart 10">
            <a:hlinkClick r:id="rId2" action="ppaction://hlinksldjump"/>
            <a:extLst>
              <a:ext uri="{FF2B5EF4-FFF2-40B4-BE49-F238E27FC236}">
                <a16:creationId xmlns:a16="http://schemas.microsoft.com/office/drawing/2014/main" id="{BD8AC131-ED3A-6445-8314-DBDC16E8F86D}"/>
              </a:ext>
            </a:extLst>
          </p:cNvPr>
          <p:cNvGraphicFramePr>
            <a:graphicFrameLocks/>
          </p:cNvGraphicFramePr>
          <p:nvPr>
            <p:extLst>
              <p:ext uri="{D42A27DB-BD31-4B8C-83A1-F6EECF244321}">
                <p14:modId xmlns:p14="http://schemas.microsoft.com/office/powerpoint/2010/main" val="1759443026"/>
              </p:ext>
            </p:extLst>
          </p:nvPr>
        </p:nvGraphicFramePr>
        <p:xfrm>
          <a:off x="4437327" y="1670696"/>
          <a:ext cx="4087368"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6" name="Chart 15">
            <a:hlinkClick r:id="rId4" action="ppaction://hlinksldjump"/>
            <a:extLst>
              <a:ext uri="{FF2B5EF4-FFF2-40B4-BE49-F238E27FC236}">
                <a16:creationId xmlns:a16="http://schemas.microsoft.com/office/drawing/2014/main" id="{CF9DDBBA-035A-844A-9167-FBFC4207F5D8}"/>
              </a:ext>
            </a:extLst>
          </p:cNvPr>
          <p:cNvGraphicFramePr>
            <a:graphicFrameLocks/>
          </p:cNvGraphicFramePr>
          <p:nvPr>
            <p:extLst>
              <p:ext uri="{D42A27DB-BD31-4B8C-83A1-F6EECF244321}">
                <p14:modId xmlns:p14="http://schemas.microsoft.com/office/powerpoint/2010/main" val="1844138459"/>
              </p:ext>
            </p:extLst>
          </p:nvPr>
        </p:nvGraphicFramePr>
        <p:xfrm>
          <a:off x="127222" y="1670696"/>
          <a:ext cx="4572000" cy="287955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620995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E4DBDE34-E9B5-E04F-B662-69720E4BCB53}" type="slidenum">
              <a:rPr lang="en-US" smtClean="0"/>
              <a:pPr/>
              <a:t>7</a:t>
            </a:fld>
            <a:endParaRPr lang="en-US"/>
          </a:p>
        </p:txBody>
      </p:sp>
      <p:sp>
        <p:nvSpPr>
          <p:cNvPr id="4" name="Title 3"/>
          <p:cNvSpPr>
            <a:spLocks noGrp="1"/>
          </p:cNvSpPr>
          <p:nvPr>
            <p:ph type="title"/>
          </p:nvPr>
        </p:nvSpPr>
        <p:spPr>
          <a:xfrm>
            <a:off x="1898496" y="78556"/>
            <a:ext cx="4886352" cy="558032"/>
          </a:xfrm>
        </p:spPr>
        <p:txBody>
          <a:bodyPr/>
          <a:lstStyle/>
          <a:p>
            <a:r>
              <a:rPr lang="en-US" sz="2800" dirty="0">
                <a:solidFill>
                  <a:srgbClr val="9778CA"/>
                </a:solidFill>
                <a:latin typeface="+mn-lt"/>
                <a:ea typeface="+mn-ea"/>
                <a:cs typeface="+mn-cs"/>
              </a:rPr>
              <a:t>Classifier model results</a:t>
            </a:r>
          </a:p>
        </p:txBody>
      </p:sp>
      <p:sp>
        <p:nvSpPr>
          <p:cNvPr id="5" name="TextBox 4"/>
          <p:cNvSpPr txBox="1"/>
          <p:nvPr/>
        </p:nvSpPr>
        <p:spPr>
          <a:xfrm>
            <a:off x="227012" y="865188"/>
            <a:ext cx="8688388" cy="2585323"/>
          </a:xfrm>
          <a:prstGeom prst="rect">
            <a:avLst/>
          </a:prstGeom>
          <a:noFill/>
        </p:spPr>
        <p:txBody>
          <a:bodyPr wrap="square" rtlCol="0">
            <a:spAutoFit/>
          </a:bodyPr>
          <a:lstStyle/>
          <a:p>
            <a:r>
              <a:rPr lang="en-US" b="1" dirty="0"/>
              <a:t>Business benefits</a:t>
            </a:r>
          </a:p>
          <a:p>
            <a:r>
              <a:rPr lang="en-US" dirty="0"/>
              <a:t>With the current model results it can bring the following benefits to the EK team</a:t>
            </a:r>
          </a:p>
          <a:p>
            <a:endParaRPr lang="en-US" dirty="0"/>
          </a:p>
          <a:p>
            <a:pPr marL="285750" indent="-285750">
              <a:buFont typeface="Arial" panose="020B0604020202020204" pitchFamily="34" charset="0"/>
              <a:buChar char="•"/>
            </a:pPr>
            <a:r>
              <a:rPr lang="en-US" dirty="0"/>
              <a:t> Reduce classification effort and time</a:t>
            </a:r>
          </a:p>
          <a:p>
            <a:pPr marL="628650" lvl="1" indent="-285750">
              <a:buFont typeface="Arial" panose="020B0604020202020204" pitchFamily="34" charset="0"/>
              <a:buChar char="•"/>
            </a:pPr>
            <a:r>
              <a:rPr lang="en-US" dirty="0"/>
              <a:t>at least a 50% reduction is the amount of data to sift through is expected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Automatically separate the key categories and issue them to the right teams</a:t>
            </a:r>
          </a:p>
          <a:p>
            <a:pPr marL="628650" lvl="1" indent="-285750">
              <a:buFont typeface="Arial" panose="020B0604020202020204" pitchFamily="34" charset="0"/>
              <a:buChar char="•"/>
            </a:pPr>
            <a:r>
              <a:rPr lang="en-US" dirty="0"/>
              <a:t>For Example safety, customer sat issues </a:t>
            </a:r>
            <a:r>
              <a:rPr lang="en-US" dirty="0" err="1"/>
              <a:t>etc</a:t>
            </a:r>
            <a:r>
              <a:rPr lang="en-US" dirty="0"/>
              <a:t> can be acted upon quickly</a:t>
            </a:r>
          </a:p>
          <a:p>
            <a:pPr marL="628650" lvl="1" indent="-285750">
              <a:buFont typeface="Arial" panose="020B0604020202020204" pitchFamily="34" charset="0"/>
              <a:buChar char="•"/>
            </a:pPr>
            <a:r>
              <a:rPr lang="en-US" dirty="0"/>
              <a:t>Can run trend analysis on positive or negative customer sentiments</a:t>
            </a:r>
          </a:p>
          <a:p>
            <a:pPr marL="6286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Can be extended to speed up the crew selection of the categories by automatically suggesting suitable categories based on their descriptions.</a:t>
            </a:r>
          </a:p>
        </p:txBody>
      </p:sp>
    </p:spTree>
    <p:extLst>
      <p:ext uri="{BB962C8B-B14F-4D97-AF65-F5344CB8AC3E}">
        <p14:creationId xmlns:p14="http://schemas.microsoft.com/office/powerpoint/2010/main" val="1338343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FB9AE69-B896-D549-BC9B-327D02DFFC72}"/>
              </a:ext>
            </a:extLst>
          </p:cNvPr>
          <p:cNvSpPr>
            <a:spLocks noGrp="1"/>
          </p:cNvSpPr>
          <p:nvPr>
            <p:ph type="subTitle" idx="1"/>
          </p:nvPr>
        </p:nvSpPr>
        <p:spPr>
          <a:xfrm>
            <a:off x="1092200" y="1600861"/>
            <a:ext cx="6858000" cy="1241822"/>
          </a:xfrm>
        </p:spPr>
        <p:txBody>
          <a:bodyPr/>
          <a:lstStyle/>
          <a:p>
            <a:r>
              <a:rPr lang="en-US" sz="3000" dirty="0">
                <a:solidFill>
                  <a:schemeClr val="bg1"/>
                </a:solidFill>
              </a:rPr>
              <a:t>References</a:t>
            </a:r>
          </a:p>
        </p:txBody>
      </p:sp>
    </p:spTree>
    <p:extLst>
      <p:ext uri="{BB962C8B-B14F-4D97-AF65-F5344CB8AC3E}">
        <p14:creationId xmlns:p14="http://schemas.microsoft.com/office/powerpoint/2010/main" val="2616691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1838598" cy="4491101"/>
          </a:xfrm>
        </p:spPr>
        <p:txBody>
          <a:bodyPr>
            <a:normAutofit/>
          </a:bodyPr>
          <a:lstStyle/>
          <a:p>
            <a:r>
              <a:rPr lang="en-US" sz="1875" dirty="0"/>
              <a:t>Japan Airlines Co. Ltd.</a:t>
            </a:r>
          </a:p>
        </p:txBody>
      </p:sp>
      <p:sp>
        <p:nvSpPr>
          <p:cNvPr id="3" name="TextBox 2"/>
          <p:cNvSpPr txBox="1">
            <a:spLocks noChangeArrowheads="1"/>
          </p:cNvSpPr>
          <p:nvPr/>
        </p:nvSpPr>
        <p:spPr bwMode="auto">
          <a:xfrm>
            <a:off x="2316750" y="2543035"/>
            <a:ext cx="1643063"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350" dirty="0">
                <a:solidFill>
                  <a:srgbClr val="508DCA"/>
                </a:solidFill>
              </a:rPr>
              <a:t>Company Description</a:t>
            </a:r>
          </a:p>
        </p:txBody>
      </p:sp>
      <p:sp>
        <p:nvSpPr>
          <p:cNvPr id="4" name="TextBox 3"/>
          <p:cNvSpPr txBox="1">
            <a:spLocks noChangeArrowheads="1"/>
          </p:cNvSpPr>
          <p:nvPr/>
        </p:nvSpPr>
        <p:spPr bwMode="auto">
          <a:xfrm>
            <a:off x="2316750" y="2820034"/>
            <a:ext cx="2964744" cy="13638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675"/>
              </a:spcAft>
              <a:buClrTx/>
              <a:buNone/>
            </a:pPr>
            <a:r>
              <a:rPr lang="en-US" sz="1050" dirty="0"/>
              <a:t>Headquartered in Tokyo, Japan, Japan Airlines Co. Ltd. (JAL) is one of the largest airlines in Japan and in all of Asia. JAL has roughly 10,000 employees and offers service to 45 countries around the world. JAL Group Airlines include JAL, which is the group’s flagship carrier in Japan; J-Air; JAL Express; Japan Air Commuter; Japan Transocean Air (JTA) and Ryukyu Air Commuter for domestic feeder services; and JAL CARGO for cargo and mail services. </a:t>
            </a:r>
            <a:endParaRPr lang="en-US" altLang="en-US" sz="1050" dirty="0">
              <a:solidFill>
                <a:srgbClr val="59595B"/>
              </a:solidFill>
              <a:cs typeface="Arial" charset="0"/>
            </a:endParaRPr>
          </a:p>
        </p:txBody>
      </p:sp>
      <p:sp>
        <p:nvSpPr>
          <p:cNvPr id="5" name="TextBox 2"/>
          <p:cNvSpPr txBox="1">
            <a:spLocks noChangeArrowheads="1"/>
          </p:cNvSpPr>
          <p:nvPr/>
        </p:nvSpPr>
        <p:spPr bwMode="auto">
          <a:xfrm>
            <a:off x="5593531" y="120112"/>
            <a:ext cx="1643063"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350" dirty="0">
                <a:solidFill>
                  <a:srgbClr val="508DCA"/>
                </a:solidFill>
              </a:rPr>
              <a:t>Business Solution</a:t>
            </a:r>
          </a:p>
        </p:txBody>
      </p:sp>
      <p:sp>
        <p:nvSpPr>
          <p:cNvPr id="6" name="TextBox 4"/>
          <p:cNvSpPr txBox="1">
            <a:spLocks noChangeArrowheads="1"/>
          </p:cNvSpPr>
          <p:nvPr/>
        </p:nvSpPr>
        <p:spPr bwMode="auto">
          <a:xfrm>
            <a:off x="5593531" y="383423"/>
            <a:ext cx="2965658" cy="959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Aft>
                <a:spcPts val="300"/>
              </a:spcAft>
              <a:buNone/>
            </a:pPr>
            <a:endParaRPr lang="en-US" sz="750" dirty="0"/>
          </a:p>
        </p:txBody>
      </p:sp>
      <p:sp>
        <p:nvSpPr>
          <p:cNvPr id="7" name="TextBox 2"/>
          <p:cNvSpPr txBox="1">
            <a:spLocks noChangeArrowheads="1"/>
          </p:cNvSpPr>
          <p:nvPr/>
        </p:nvSpPr>
        <p:spPr bwMode="auto">
          <a:xfrm>
            <a:off x="5593529" y="1970737"/>
            <a:ext cx="1643063"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350" dirty="0">
                <a:solidFill>
                  <a:srgbClr val="508DCA"/>
                </a:solidFill>
              </a:rPr>
              <a:t>Business Benefits</a:t>
            </a:r>
          </a:p>
        </p:txBody>
      </p:sp>
      <p:sp>
        <p:nvSpPr>
          <p:cNvPr id="10" name="TextBox 9"/>
          <p:cNvSpPr txBox="1"/>
          <p:nvPr/>
        </p:nvSpPr>
        <p:spPr>
          <a:xfrm>
            <a:off x="287930" y="1551496"/>
            <a:ext cx="1779268" cy="1569660"/>
          </a:xfrm>
          <a:prstGeom prst="rect">
            <a:avLst/>
          </a:prstGeom>
          <a:noFill/>
        </p:spPr>
        <p:txBody>
          <a:bodyPr wrap="square" rtlCol="0">
            <a:spAutoFit/>
          </a:bodyPr>
          <a:lstStyle/>
          <a:p>
            <a:pPr marL="214313" indent="-214313">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Watson Assistant</a:t>
            </a: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Watson Natural Language Classifier</a:t>
            </a: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Watson Personality Insights</a:t>
            </a: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Cloud</a:t>
            </a:r>
          </a:p>
        </p:txBody>
      </p:sp>
      <p:sp>
        <p:nvSpPr>
          <p:cNvPr id="14" name="TextBox 2"/>
          <p:cNvSpPr txBox="1">
            <a:spLocks noChangeArrowheads="1"/>
          </p:cNvSpPr>
          <p:nvPr/>
        </p:nvSpPr>
        <p:spPr bwMode="auto">
          <a:xfrm>
            <a:off x="5593530" y="382394"/>
            <a:ext cx="3373825" cy="1546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fontAlgn="base">
              <a:buNone/>
            </a:pPr>
            <a:r>
              <a:rPr lang="en-US" sz="1050" dirty="0"/>
              <a:t>In the air travel industry, convenient interaction—in every stage of the customer’s experience—is a pillar of competitive strength, and it’s getting more important all the time. JAL is the first in its domestic market to develop a web-based </a:t>
            </a:r>
            <a:r>
              <a:rPr lang="en-US" sz="1050" dirty="0" err="1"/>
              <a:t>chatbot</a:t>
            </a:r>
            <a:r>
              <a:rPr lang="en-US" sz="1050" dirty="0"/>
              <a:t> that uses AI-based personality analytics to deliver highly personalized travel destination recommendations. The </a:t>
            </a:r>
            <a:r>
              <a:rPr lang="en-US" sz="1050" dirty="0" err="1"/>
              <a:t>chatbot</a:t>
            </a:r>
            <a:r>
              <a:rPr lang="en-US" sz="1050" dirty="0"/>
              <a:t> enables travelers to submit free-form questions around specific destination subjects..</a:t>
            </a:r>
            <a:endParaRPr lang="en-US" altLang="en-US" sz="1050" dirty="0">
              <a:solidFill>
                <a:srgbClr val="508DCA"/>
              </a:solidFill>
            </a:endParaRPr>
          </a:p>
        </p:txBody>
      </p:sp>
      <p:sp>
        <p:nvSpPr>
          <p:cNvPr id="11" name="TextBox 10"/>
          <p:cNvSpPr txBox="1"/>
          <p:nvPr/>
        </p:nvSpPr>
        <p:spPr>
          <a:xfrm flipH="1">
            <a:off x="5416884" y="2265780"/>
            <a:ext cx="3550471" cy="2492990"/>
          </a:xfrm>
          <a:prstGeom prst="rect">
            <a:avLst/>
          </a:prstGeom>
          <a:noFill/>
        </p:spPr>
        <p:txBody>
          <a:bodyPr wrap="square" rtlCol="0">
            <a:spAutoFit/>
          </a:bodyPr>
          <a:lstStyle/>
          <a:p>
            <a:pPr marL="214313" indent="-214313">
              <a:buFont typeface="Arial" charset="0"/>
              <a:buChar char="•"/>
            </a:pPr>
            <a:r>
              <a:rPr lang="en-US" sz="1200" b="1" dirty="0"/>
              <a:t>Increases customer engagement </a:t>
            </a:r>
            <a:r>
              <a:rPr lang="en-US" sz="1200" dirty="0"/>
              <a:t>by providing a richer and more interactive way for customers to obtain destination-specific information</a:t>
            </a:r>
            <a:br>
              <a:rPr lang="en-US" sz="1200" dirty="0"/>
            </a:br>
            <a:endParaRPr lang="en-US" sz="1200" dirty="0"/>
          </a:p>
          <a:p>
            <a:pPr marL="214313" indent="-214313">
              <a:buFont typeface="Arial" charset="0"/>
              <a:buChar char="•"/>
            </a:pPr>
            <a:r>
              <a:rPr lang="en-US" sz="1200" b="1" dirty="0"/>
              <a:t>Improves</a:t>
            </a:r>
            <a:r>
              <a:rPr lang="en-US" sz="1200" dirty="0"/>
              <a:t> </a:t>
            </a:r>
            <a:r>
              <a:rPr lang="en-US" sz="1200" b="1" dirty="0"/>
              <a:t>customer satisfaction </a:t>
            </a:r>
            <a:r>
              <a:rPr lang="en-US" sz="1200" dirty="0"/>
              <a:t>and</a:t>
            </a:r>
            <a:r>
              <a:rPr lang="en-US" sz="1200" b="1" dirty="0"/>
              <a:t> increases customer retention </a:t>
            </a:r>
            <a:r>
              <a:rPr lang="en-US" sz="1200" dirty="0"/>
              <a:t>by delivering more personalized recommendations based on AI analysis</a:t>
            </a:r>
          </a:p>
          <a:p>
            <a:pPr marL="214313" indent="-214313">
              <a:buFont typeface="Arial" charset="0"/>
              <a:buChar char="•"/>
            </a:pPr>
            <a:endParaRPr lang="en-US" sz="1200" dirty="0"/>
          </a:p>
          <a:p>
            <a:pPr marL="214313" indent="-214313">
              <a:buFont typeface="Arial" charset="0"/>
              <a:buChar char="•"/>
            </a:pPr>
            <a:r>
              <a:rPr lang="en-US" sz="1200" b="1" dirty="0"/>
              <a:t>Increases competitive differentiation </a:t>
            </a:r>
            <a:r>
              <a:rPr lang="en-US" sz="1200" dirty="0"/>
              <a:t>by delivering the first AI-based </a:t>
            </a:r>
            <a:r>
              <a:rPr lang="en-US" sz="1200" dirty="0" err="1"/>
              <a:t>chatbot</a:t>
            </a:r>
            <a:r>
              <a:rPr lang="en-US" sz="1200" dirty="0"/>
              <a:t> in Japan’s air travel market</a:t>
            </a:r>
            <a:endParaRPr lang="en-US" sz="1200" dirty="0">
              <a:latin typeface="Arial" charset="0"/>
              <a:ea typeface="Arial" charset="0"/>
              <a:cs typeface="Arial" charset="0"/>
            </a:endParaRPr>
          </a:p>
        </p:txBody>
      </p:sp>
      <p:pic>
        <p:nvPicPr>
          <p:cNvPr id="8" name="Picture 7"/>
          <p:cNvPicPr>
            <a:picLocks noChangeAspect="1"/>
          </p:cNvPicPr>
          <p:nvPr/>
        </p:nvPicPr>
        <p:blipFill>
          <a:blip r:embed="rId3"/>
          <a:stretch>
            <a:fillRect/>
          </a:stretch>
        </p:blipFill>
        <p:spPr>
          <a:xfrm>
            <a:off x="2264166" y="287179"/>
            <a:ext cx="2955749" cy="1971461"/>
          </a:xfrm>
          <a:prstGeom prst="rect">
            <a:avLst/>
          </a:prstGeom>
        </p:spPr>
      </p:pic>
    </p:spTree>
    <p:extLst>
      <p:ext uri="{BB962C8B-B14F-4D97-AF65-F5344CB8AC3E}">
        <p14:creationId xmlns:p14="http://schemas.microsoft.com/office/powerpoint/2010/main" val="89617187"/>
      </p:ext>
    </p:extLst>
  </p:cSld>
  <p:clrMapOvr>
    <a:masterClrMapping/>
  </p:clrMapOvr>
</p:sld>
</file>

<file path=ppt/theme/theme1.xml><?xml version="1.0" encoding="utf-8"?>
<a:theme xmlns:a="http://schemas.openxmlformats.org/drawingml/2006/main" name="blk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63BADC01-3A43-A242-BFBA-ED0B13C564A3}"/>
    </a:ext>
  </a:extLst>
</a:theme>
</file>

<file path=ppt/theme/theme2.xml><?xml version="1.0" encoding="utf-8"?>
<a:theme xmlns:a="http://schemas.openxmlformats.org/drawingml/2006/main" name="dk_blu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FA5E7C78-ED6F-424F-AF60-065FEC4AE799}"/>
    </a:ext>
  </a:extLst>
</a:theme>
</file>

<file path=ppt/theme/theme3.xml><?xml version="1.0" encoding="utf-8"?>
<a:theme xmlns:a="http://schemas.openxmlformats.org/drawingml/2006/main" name="gry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ln w="6350">
          <a:solidFill>
            <a:schemeClr val="tx2">
              <a:lumMod val="50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318F3B17-FA30-F547-974D-88ACE0AED250}"/>
    </a:ext>
  </a:extLst>
</a:theme>
</file>

<file path=ppt/theme/theme4.xml><?xml version="1.0" encoding="utf-8"?>
<a:theme xmlns:a="http://schemas.openxmlformats.org/drawingml/2006/main" name="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D33E200D-9260-B64E-B6F1-29276819CA4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IBM_Master_Presentation_2017_V01_Plex</Template>
  <TotalTime>30974</TotalTime>
  <Words>1255</Words>
  <Application>Microsoft Macintosh PowerPoint</Application>
  <PresentationFormat>On-screen Show (16:9)</PresentationFormat>
  <Paragraphs>185</Paragraphs>
  <Slides>22</Slides>
  <Notes>13</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22</vt:i4>
      </vt:variant>
    </vt:vector>
  </HeadingPairs>
  <TitlesOfParts>
    <vt:vector size="32" baseType="lpstr">
      <vt:lpstr>MS PGothic</vt:lpstr>
      <vt:lpstr>Arial</vt:lpstr>
      <vt:lpstr>Calibri</vt:lpstr>
      <vt:lpstr>Helvetica Neue</vt:lpstr>
      <vt:lpstr>IBM Plex Sans</vt:lpstr>
      <vt:lpstr>Wingdings</vt:lpstr>
      <vt:lpstr>blk_background_2017</vt:lpstr>
      <vt:lpstr>dk_blu_background_2017</vt:lpstr>
      <vt:lpstr>gry_background_2017</vt:lpstr>
      <vt:lpstr>wht_background_2017</vt:lpstr>
      <vt:lpstr>Flight Log classification for Emirates Airlines  Solution Results</vt:lpstr>
      <vt:lpstr>EK Flight incident logging</vt:lpstr>
      <vt:lpstr>Watson Natural Language Classifier</vt:lpstr>
      <vt:lpstr>PowerPoint Presentation</vt:lpstr>
      <vt:lpstr>Classifier scope and data sets</vt:lpstr>
      <vt:lpstr>Classifier model results</vt:lpstr>
      <vt:lpstr>Classifier model results</vt:lpstr>
      <vt:lpstr>PowerPoint Presentation</vt:lpstr>
      <vt:lpstr>Japan Airlines Co. Ltd.</vt:lpstr>
      <vt:lpstr>Osnabrück University  </vt:lpstr>
      <vt:lpstr>Orreco</vt:lpstr>
      <vt:lpstr>PowerPoint Presentation</vt:lpstr>
      <vt:lpstr>Upcoming Features | 2018</vt:lpstr>
      <vt:lpstr>Thank You</vt:lpstr>
      <vt:lpstr>Backups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title here</dc:title>
  <dc:subject/>
  <dc:creator>Ben-Baruch</dc:creator>
  <cp:keywords/>
  <dc:description/>
  <cp:lastModifiedBy>Monica Helmy Morcos</cp:lastModifiedBy>
  <cp:revision>166</cp:revision>
  <cp:lastPrinted>2017-11-15T21:33:56Z</cp:lastPrinted>
  <dcterms:created xsi:type="dcterms:W3CDTF">2017-11-15T19:19:47Z</dcterms:created>
  <dcterms:modified xsi:type="dcterms:W3CDTF">2018-09-24T05:24:48Z</dcterms:modified>
  <cp:category/>
</cp:coreProperties>
</file>

<file path=docProps/thumbnail.jpeg>
</file>